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228_26EE333C.xml" ContentType="application/vnd.ms-powerpoint.comment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94" r:id="rId2"/>
    <p:sldId id="513" r:id="rId3"/>
    <p:sldId id="564" r:id="rId4"/>
    <p:sldId id="469" r:id="rId5"/>
    <p:sldId id="540" r:id="rId6"/>
    <p:sldId id="526" r:id="rId7"/>
    <p:sldId id="533" r:id="rId8"/>
    <p:sldId id="527" r:id="rId9"/>
    <p:sldId id="534" r:id="rId10"/>
    <p:sldId id="541" r:id="rId11"/>
    <p:sldId id="565" r:id="rId12"/>
    <p:sldId id="528" r:id="rId13"/>
    <p:sldId id="542" r:id="rId14"/>
    <p:sldId id="543" r:id="rId15"/>
    <p:sldId id="538" r:id="rId16"/>
    <p:sldId id="544" r:id="rId17"/>
    <p:sldId id="545" r:id="rId18"/>
    <p:sldId id="546" r:id="rId19"/>
    <p:sldId id="547" r:id="rId20"/>
    <p:sldId id="548" r:id="rId21"/>
    <p:sldId id="561" r:id="rId22"/>
    <p:sldId id="539" r:id="rId23"/>
    <p:sldId id="550" r:id="rId24"/>
    <p:sldId id="562" r:id="rId25"/>
    <p:sldId id="566" r:id="rId26"/>
    <p:sldId id="563" r:id="rId27"/>
    <p:sldId id="529" r:id="rId28"/>
    <p:sldId id="551" r:id="rId29"/>
    <p:sldId id="552" r:id="rId30"/>
    <p:sldId id="282" r:id="rId31"/>
    <p:sldId id="359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6CB986-628D-4DEB-BEA9-88E6FE7DC3F0}">
          <p14:sldIdLst>
            <p14:sldId id="394"/>
          </p14:sldIdLst>
        </p14:section>
        <p14:section name="目錄" id="{1D050F9B-7471-46F8-81A1-4F425B1610E7}">
          <p14:sldIdLst>
            <p14:sldId id="513"/>
            <p14:sldId id="564"/>
          </p14:sldIdLst>
        </p14:section>
        <p14:section name="內容" id="{85BF9318-4A81-4CAA-BEC8-BDDC9B4319DF}">
          <p14:sldIdLst>
            <p14:sldId id="469"/>
            <p14:sldId id="540"/>
            <p14:sldId id="526"/>
            <p14:sldId id="533"/>
            <p14:sldId id="527"/>
            <p14:sldId id="534"/>
            <p14:sldId id="541"/>
            <p14:sldId id="565"/>
            <p14:sldId id="528"/>
            <p14:sldId id="542"/>
            <p14:sldId id="543"/>
            <p14:sldId id="538"/>
            <p14:sldId id="544"/>
            <p14:sldId id="545"/>
            <p14:sldId id="546"/>
            <p14:sldId id="547"/>
          </p14:sldIdLst>
        </p14:section>
        <p14:section name="以下是我看不懂呈現脈絡的部分" id="{B73642CE-AAA8-4357-992B-74825130FD91}">
          <p14:sldIdLst>
            <p14:sldId id="548"/>
            <p14:sldId id="561"/>
            <p14:sldId id="539"/>
            <p14:sldId id="550"/>
            <p14:sldId id="562"/>
            <p14:sldId id="566"/>
            <p14:sldId id="563"/>
            <p14:sldId id="529"/>
            <p14:sldId id="551"/>
            <p14:sldId id="552"/>
            <p14:sldId id="282"/>
          </p14:sldIdLst>
        </p14:section>
        <p14:section name="結尾" id="{3DC94B20-DBD4-4EA7-BF7E-D5AC0FF75D3D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漓 葉" initials="小漓" lastIdx="2" clrIdx="0">
    <p:extLst>
      <p:ext uri="{19B8F6BF-5375-455C-9EA6-DF929625EA0E}">
        <p15:presenceInfo xmlns:p15="http://schemas.microsoft.com/office/powerpoint/2012/main" userId="818f9978784db2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767171"/>
    <a:srgbClr val="EF6C00"/>
    <a:srgbClr val="FFA826"/>
    <a:srgbClr val="05944F"/>
    <a:srgbClr val="FFA65D"/>
    <a:srgbClr val="87C3AC"/>
    <a:srgbClr val="6BDFAB"/>
    <a:srgbClr val="19F78D"/>
    <a:srgbClr val="FFB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8B886-98D3-447D-B89E-41FCA22D87F0}" v="19" dt="2021-10-30T16:33:14.492"/>
    <p1510:client id="{2EE4C884-765D-4122-A6C3-F8452CA66A37}" v="1" dt="2021-10-31T10:43:30.060"/>
    <p1510:client id="{4ABD2589-67CE-4394-B8F7-C2DACF64C3B7}" v="3" dt="2021-10-30T12:19:52.658"/>
    <p1510:client id="{674FC408-F753-49AD-81AD-15ACC5A364F8}" v="4" dt="2021-10-30T13:31:18.508"/>
    <p1510:client id="{8BAD8EEE-9E2B-4E46-A1BE-3FBB427DEDAC}" v="2" dt="2021-10-30T14:10:46.889"/>
    <p1510:client id="{E9D1BD18-5505-4402-87ED-D7EBE7ACA6C1}" v="3" dt="2021-10-30T16:14:46.492"/>
    <p1510:client id="{EAC8DA24-B4AE-494F-A2F1-0B6208271F6D}" v="36" dt="2021-10-30T15:55:03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78292" autoAdjust="0"/>
  </p:normalViewPr>
  <p:slideViewPr>
    <p:cSldViewPr snapToGrid="0">
      <p:cViewPr varScale="1">
        <p:scale>
          <a:sx n="53" d="100"/>
          <a:sy n="53" d="100"/>
        </p:scale>
        <p:origin x="12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536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31T14:32:41.066" idx="1">
    <p:pos x="10" y="10"/>
    <p:text>可以加一個sprint 1的標題嗎？我想表示這次測試是在sprint 1開發後座的，然後下一張是sprint 2開發後座的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modernComment_228_26EE33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252161-726D-49ED-B6C1-99BB57E8466F}" authorId="{02CEE619-10D7-9619-1B6C-B864CD7188E3}" created="2021-10-30T01:29:59.485">
    <pc:sldMkLst xmlns:pc="http://schemas.microsoft.com/office/powerpoint/2013/main/command">
      <pc:docMk/>
      <pc:sldMk cId="653144892" sldId="552"/>
    </pc:sldMkLst>
    <p188:txBody>
      <a:bodyPr/>
      <a:lstStyle/>
      <a:p>
        <a:r>
          <a:rPr lang="zh-TW" altLang="en-US"/>
          <a:t>問題：原本預想的方法跟高中生的需求不一樣
因此我們在sprint 1的後期調整了敏捷的方法，在開發中持續進行使用者測試，藉此即時獲得洞見，調整開發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B1489-C7FA-44AF-9A05-8C7F4AFAD5CF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19E9-32F9-43E4-93CC-CB90FA0DCB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9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大家好，我們是鈦坦敏捷第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Pathfinder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與您探索無限可能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12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在進入開發前，我們分為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需求、設計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三大主要角色。另外，我們也有選出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Owner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Master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共同經營團隊的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backlog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及控管進度。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10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91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在開發初期，我們在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sparklight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( 5.4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萬粉絲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放置問卷、並且跟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位高中生訪談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，藉此蒐集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高中生在學習歷程上所遭遇的問題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b="0" dirty="0">
                <a:effectLst/>
              </a:rPr>
              <a:t/>
            </a:r>
            <a:br>
              <a:rPr lang="zh-TW" altLang="en-US" b="0" dirty="0">
                <a:effectLst/>
              </a:rPr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透過問卷及訪談，我們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痛點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，同時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修改原先所發想的初版功能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 </a:t>
            </a:r>
            <a:endParaRPr lang="zh-TW" altLang="en-US" b="0" dirty="0">
              <a:effectLst/>
            </a:endParaRPr>
          </a:p>
          <a:p>
            <a:r>
              <a:rPr lang="zh-TW" altLang="en-US" b="0" dirty="0">
                <a:effectLst/>
              </a:rPr>
              <a:t/>
            </a:r>
            <a:br>
              <a:rPr lang="zh-TW" altLang="en-US" b="0" dirty="0">
                <a:effectLst/>
              </a:rPr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後來，我們將可行的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產品功能列表紀錄在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backlog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中，並在每個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前進行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需求端研究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，讓團隊全體共同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討論、排序功能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篩選出各階段最具市場價值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的功能，進行敏捷開發。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666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在開發階段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，我們主要會開兩種會：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每周會議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每日會議</a:t>
            </a:r>
            <a:endParaRPr lang="zh-TW" altLang="en-US" b="0" dirty="0">
              <a:effectLst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在每周會議中，我們會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回顧上週進度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、確認好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該週各組需完的事項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，確保每個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可以及時完成，同時，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planning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 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review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會議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也會在這個時間舉行。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72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開發過程中，為了降低資訊不對稱，並讓大家互相協助開發流程，我們同時進行每日會議。</a:t>
            </a:r>
            <a:endParaRPr lang="zh-TW" altLang="en-US" b="0" dirty="0">
              <a:effectLst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在每天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分鐘左右的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scrum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中，我們會輪流講述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「我昨天做了什麼」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「我今天要做什麼」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「有甚麼需要跟大家討論」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，透過每日會議能讓我們互相了解各組的進度，互相討埨。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93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在開發的過程中，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我們使用了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項工具：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kanban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expo go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，下將分別敘述使用情形。</a:t>
            </a:r>
            <a:endParaRPr lang="zh-TW" altLang="en-US" b="0" dirty="0">
              <a:effectLst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開發組會將會議中所討論之當周任務拆分成更細部的任務，分為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started, development in Progress, Development completed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三階段，並記錄在當周的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kanban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上，使我們整體開發流程更具系統性。而最後完成的任務會由負責人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，以確保前後端的功能相呼應，並符合需求端的要求。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79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在開發的過程中，我們有在專案管理的頁面上設置了</a:t>
            </a:r>
            <a:r>
              <a:rPr lang="en-US" altLang="zh-TW" dirty="0" err="1"/>
              <a:t>kanban</a:t>
            </a:r>
            <a:r>
              <a:rPr lang="zh-TW" altLang="en-US" dirty="0"/>
              <a:t>，分為開發中、開發完成、測試中、測試完成，每一個</a:t>
            </a:r>
            <a:r>
              <a:rPr lang="en-US" altLang="zh-TW" dirty="0"/>
              <a:t>sprint</a:t>
            </a:r>
            <a:r>
              <a:rPr lang="zh-TW" altLang="en-US" dirty="0"/>
              <a:t>都有一個</a:t>
            </a:r>
            <a:r>
              <a:rPr lang="en-US" altLang="zh-TW" dirty="0" err="1"/>
              <a:t>kanban</a:t>
            </a:r>
            <a:r>
              <a:rPr lang="zh-TW" altLang="en-US" dirty="0"/>
              <a:t>，用來記錄預計進度並持續更新，可以方便檢視各組的即時進度，也使我們整體開發流程更具系統性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9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我們以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Githhub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作為版本控制工具，並採用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trunk based development,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持續將修改內容推至主幹上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。而我們每開發完一個功能之後，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會將目前的版本部署至測試平台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 go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，以供開發組以外的成員監控。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189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左圖為是部署紀錄，部署的頻率約為一周一次。而右圖是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紀錄，頻率約為一天數次。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而我們每開發完一個功能之後，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會將目前的版本部署至測試平台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 go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，以供開發組以外的成員監控。如左圖，部署的頻率約為一周一次。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48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我們首先會介紹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Pathfinder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具體細節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我們如何分工完成開發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接續說明在開發前、中、後所採取的敏捷方法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b="0" dirty="0">
              <a:effectLst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最終，會分享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我們是如何利用敏捷解決開發中的問題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，並做總結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47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090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在每次</a:t>
            </a:r>
            <a:r>
              <a:rPr lang="en-US" altLang="zh-TW" dirty="0"/>
              <a:t>sprint</a:t>
            </a:r>
            <a:r>
              <a:rPr lang="zh-TW" altLang="en-US" dirty="0"/>
              <a:t>結束後，我們會檢視該次</a:t>
            </a:r>
            <a:r>
              <a:rPr lang="en-US" altLang="zh-TW" dirty="0"/>
              <a:t>sprint</a:t>
            </a:r>
            <a:r>
              <a:rPr lang="zh-TW" altLang="en-US" dirty="0"/>
              <a:t>的</a:t>
            </a:r>
            <a:r>
              <a:rPr lang="en-US" altLang="zh-TW" dirty="0"/>
              <a:t>demo</a:t>
            </a:r>
            <a:r>
              <a:rPr lang="zh-TW" altLang="en-US" dirty="0"/>
              <a:t>產出，並進行前頁所述之使用者測試，且在測試後的該週會議進行</a:t>
            </a:r>
            <a:r>
              <a:rPr lang="en-US" altLang="zh-TW" dirty="0"/>
              <a:t>review meeting</a:t>
            </a:r>
            <a:r>
              <a:rPr lang="zh-TW" altLang="en-US" dirty="0"/>
              <a:t>，公開測試的結果，分析需求並在下一次的</a:t>
            </a:r>
            <a:r>
              <a:rPr lang="en-US" altLang="zh-TW" dirty="0"/>
              <a:t>sprint</a:t>
            </a:r>
            <a:r>
              <a:rPr lang="zh-TW" altLang="en-US" dirty="0"/>
              <a:t>做相對應的改善。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98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在專案期間，我們共進行了兩次使用者測試。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第一次利用導出至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平台的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figma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設計圖進行使用者測試，加以問卷填寫、事後訪談，嘗試獲得更完整的需求端痛點與洞見，以進行使用者介面及功能性的調整</a:t>
            </a:r>
            <a:endParaRPr lang="zh-TW" altLang="en-US" dirty="0"/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我們的設計組使用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figma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迭代產品頁面設計，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開發前期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也利用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figma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導出至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平台的功能，加以問卷填寫、事後訪談，嘗試獲得更完整的需求端痛點與洞見，以進行使用者介面及功能性的調整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9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在完成所有開發階段後，我們使用</a:t>
            </a:r>
            <a:r>
              <a:rPr lang="en-US" altLang="zh-TW" dirty="0"/>
              <a:t>Expo Go</a:t>
            </a:r>
            <a:r>
              <a:rPr lang="zh-TW" altLang="en-US" dirty="0"/>
              <a:t>發行</a:t>
            </a:r>
            <a:r>
              <a:rPr lang="en-US" altLang="zh-TW" dirty="0"/>
              <a:t>Pathfinder</a:t>
            </a:r>
            <a:r>
              <a:rPr lang="zh-TW" altLang="en-US" dirty="0"/>
              <a:t>，邀請共</a:t>
            </a:r>
            <a:r>
              <a:rPr lang="en-US" altLang="zh-TW" dirty="0"/>
              <a:t>18</a:t>
            </a:r>
            <a:r>
              <a:rPr lang="zh-TW" altLang="en-US" dirty="0"/>
              <a:t>名全台高中生進行適用，包含北</a:t>
            </a:r>
            <a:r>
              <a:rPr lang="en-US" altLang="zh-TW" dirty="0"/>
              <a:t>(6)</a:t>
            </a:r>
            <a:r>
              <a:rPr lang="zh-TW" altLang="en-US" dirty="0"/>
              <a:t>、中</a:t>
            </a:r>
            <a:r>
              <a:rPr lang="en-US" altLang="zh-TW" dirty="0"/>
              <a:t>(6)</a:t>
            </a:r>
            <a:r>
              <a:rPr lang="zh-TW" altLang="en-US" dirty="0"/>
              <a:t>、南</a:t>
            </a:r>
            <a:r>
              <a:rPr lang="en-US" altLang="zh-TW" dirty="0"/>
              <a:t>(5)</a:t>
            </a:r>
            <a:r>
              <a:rPr lang="zh-TW" altLang="en-US" dirty="0"/>
              <a:t>、東</a:t>
            </a:r>
            <a:r>
              <a:rPr lang="en-US" altLang="zh-TW" dirty="0"/>
              <a:t>(1)</a:t>
            </a:r>
            <a:r>
              <a:rPr lang="zh-TW" altLang="en-US" dirty="0"/>
              <a:t>部的高一、高二同學。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最終功能評分為：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紀錄功能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分、能力分析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、學類推薦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、活動推薦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983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同時我們進行</a:t>
            </a:r>
            <a:r>
              <a:rPr lang="en-US" altLang="zh-TW" sz="1200" dirty="0">
                <a:solidFill>
                  <a:schemeClr val="dk1"/>
                </a:solidFill>
              </a:rPr>
              <a:t>KANO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測試，調查使用者在有該功能、沒有該功能下對於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的評價，歸納出以下問題。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最終評分：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dk1"/>
                </a:solidFill>
              </a:rPr>
              <a:t>測試結果顯示，</a:t>
            </a:r>
            <a:r>
              <a:rPr lang="zh-TW" altLang="en-US" sz="1400" b="1" dirty="0">
                <a:solidFill>
                  <a:schemeClr val="dk1"/>
                </a:solidFill>
              </a:rPr>
              <a:t>方向較明確的高中生最重視紀錄、能力分析功能；方向尚不確定的高中生最重視能力分析、活動推薦。</a:t>
            </a: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藉由整合性的設計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我們期望增加誘因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讓高中生主動進行「學習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反思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再次探索學習」的良性循環。且經過這次調查，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Pathfinder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具有市場潛力，獲得高中生不錯的評價。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8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516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最後，想說明我們如何利用敏捷改善開發流程。</a:t>
            </a:r>
            <a:endParaRPr lang="zh-TW" altLang="en-US" dirty="0"/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一開始我們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scrum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主要由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開發團隊進行討論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，而後來發現需求端不斷有新的調查結果，但是團隊內部並卻無法快速的進行溝通、交流資訊。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b="0" dirty="0">
                <a:effectLst/>
              </a:rPr>
              <a:t/>
            </a:r>
            <a:br>
              <a:rPr lang="zh-TW" altLang="en-US" b="0" dirty="0">
                <a:effectLst/>
              </a:rPr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Sprint1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之後，我們不分組別把大家都加入了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scrum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的會議中，確認沒有資訊不對稱的問題，同時也可以即時調整進度。</a:t>
            </a: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305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我們在訪談之前，針對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如何解決學習歷程問題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想了一些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假設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，但在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訪談過後發現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高中生的需求跟痛點跟我們原先的預想不太一樣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2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中間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，我們針對訪談得到的洞見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快速做了開發時程調整，讓我們的產品更符合真實需求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251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b4ef3c43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b4ef3c43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截圖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透過敏捷開發這樣的方法論，Pathfinder團隊成功達到了資訊透明化、流程控管，以及不同職權的及時溝通，此外，也針對外部受眾所提出的真實回饋，動態的調整我們的開發優先序，因此...（接你們那句話）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總結來說，透過敏捷開發這樣的方法論，我們成功達到了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資訊透明化、流程控管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不同職權的及時溝通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，此外，也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針對外部受眾所提出的真實回饋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動態的調整我們的開發優先序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，因此，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敏捷開發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讓我們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打造出一個更即時而貼近使用者需求的產品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謝謝大家，我們是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Pathfinder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與您探索無限可能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E65D-C204-454C-BEA5-D9D934B678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92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7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Pathfinder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是一個專為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面臨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108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課綱的台灣高中生而設計的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b="0" dirty="0">
              <a:effectLst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除了可以讓使用者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隨手記錄一些日常感受以及所學心得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外，也整合了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Collego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網站上的升學資料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NLI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機器學習技術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，根據使用者的紀錄內容做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「能力分析」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「學類推薦」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，並以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能力、學類兩大指標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，進行升學相關活動推薦。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717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70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這是我們開發這個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我們是在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7/08 - 9/26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近三個月的時間完成產品開發，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具體包含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產品發想、設計、開發、測試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四大部分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考量到專案時長，我們決定採用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敏捷開發的方式</a:t>
            </a:r>
            <a:endParaRPr lang="zh-TW" altLang="en-US" b="0" dirty="0">
              <a:effectLst/>
            </a:endParaRP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1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完成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紀錄功能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2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完成 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學類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活動推薦功能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最終的功能改良</a:t>
            </a:r>
            <a:endParaRPr lang="en-US" altLang="zh-TW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而每一個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皆包含開發前、中、後三階段，分別對應圖中的黃色、橘色及綠色區塊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0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777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在進入開發之前，我們先分好各自在團隊中扮演的角色。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我們分為</a:t>
            </a:r>
            <a:r>
              <a:rPr lang="zh-TW" altLang="en-US" dirty="0">
                <a:solidFill>
                  <a:schemeClr val="dk1"/>
                </a:solidFill>
              </a:rPr>
              <a:t>需求、設計及開發三大主要角色。需求組負責使用者調查和處理訪問相關事宜，並擔任</a:t>
            </a:r>
            <a:r>
              <a:rPr lang="en-US" altLang="zh-TW" dirty="0">
                <a:solidFill>
                  <a:schemeClr val="dk1"/>
                </a:solidFill>
              </a:rPr>
              <a:t>Product Owner</a:t>
            </a:r>
            <a:r>
              <a:rPr lang="zh-TW" altLang="en-US" dirty="0">
                <a:solidFill>
                  <a:schemeClr val="dk1"/>
                </a:solidFill>
              </a:rPr>
              <a:t>，經營團隊的</a:t>
            </a:r>
            <a:r>
              <a:rPr lang="en-US" altLang="zh-TW" dirty="0">
                <a:solidFill>
                  <a:schemeClr val="dk1"/>
                </a:solidFill>
              </a:rPr>
              <a:t>product backlog</a:t>
            </a:r>
            <a:r>
              <a:rPr lang="zh-TW" altLang="en-US" dirty="0">
                <a:solidFill>
                  <a:schemeClr val="dk1"/>
                </a:solidFill>
              </a:rPr>
              <a:t>。設計組則負責</a:t>
            </a:r>
            <a:r>
              <a:rPr lang="en-US" altLang="zh-TW" dirty="0">
                <a:solidFill>
                  <a:schemeClr val="dk1"/>
                </a:solidFill>
              </a:rPr>
              <a:t>UI</a:t>
            </a:r>
            <a:r>
              <a:rPr lang="zh-TW" altLang="en-US" dirty="0">
                <a:solidFill>
                  <a:schemeClr val="dk1"/>
                </a:solidFill>
              </a:rPr>
              <a:t>介面的設計，製作</a:t>
            </a:r>
            <a:r>
              <a:rPr lang="en-US" altLang="zh-TW" dirty="0">
                <a:solidFill>
                  <a:schemeClr val="dk1"/>
                </a:solidFill>
              </a:rPr>
              <a:t>flowchart</a:t>
            </a:r>
            <a:r>
              <a:rPr lang="zh-TW" altLang="en-US" dirty="0">
                <a:solidFill>
                  <a:schemeClr val="dk1"/>
                </a:solidFill>
              </a:rPr>
              <a:t>及</a:t>
            </a:r>
            <a:r>
              <a:rPr lang="en-US" altLang="zh-TW" dirty="0">
                <a:solidFill>
                  <a:schemeClr val="dk1"/>
                </a:solidFill>
              </a:rPr>
              <a:t>prototype</a:t>
            </a:r>
            <a:r>
              <a:rPr lang="zh-TW" altLang="en-US" dirty="0">
                <a:solidFill>
                  <a:schemeClr val="dk1"/>
                </a:solidFill>
              </a:rPr>
              <a:t>。開發組主要負責系統及模型的設計及開發，而開發組的其中一位成員則兼任</a:t>
            </a:r>
            <a:r>
              <a:rPr lang="en-US" altLang="zh-TW" dirty="0">
                <a:solidFill>
                  <a:schemeClr val="dk1"/>
                </a:solidFill>
              </a:rPr>
              <a:t>Scrum Master</a:t>
            </a:r>
            <a:r>
              <a:rPr lang="zh-TW" altLang="en-US" dirty="0">
                <a:solidFill>
                  <a:schemeClr val="dk1"/>
                </a:solidFill>
              </a:rPr>
              <a:t>，主持</a:t>
            </a:r>
            <a:r>
              <a:rPr lang="en-US" altLang="zh-TW" dirty="0">
                <a:solidFill>
                  <a:schemeClr val="dk1"/>
                </a:solidFill>
              </a:rPr>
              <a:t>scrum </a:t>
            </a:r>
            <a:r>
              <a:rPr lang="zh-TW" altLang="en-US" dirty="0">
                <a:solidFill>
                  <a:schemeClr val="dk1"/>
                </a:solidFill>
              </a:rPr>
              <a:t>會議及控管進度。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382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在進入開發之前，我們先分好各自在團隊中扮演的角色。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我們分為</a:t>
            </a:r>
            <a:r>
              <a:rPr lang="zh-TW" altLang="en-US" dirty="0">
                <a:solidFill>
                  <a:schemeClr val="dk1"/>
                </a:solidFill>
              </a:rPr>
              <a:t>需求、設計及開發三大主要角色。需求組負責使用者調查和處理訪問相關事宜，並擔任</a:t>
            </a:r>
            <a:r>
              <a:rPr lang="en-US" altLang="zh-TW" dirty="0">
                <a:solidFill>
                  <a:schemeClr val="dk1"/>
                </a:solidFill>
              </a:rPr>
              <a:t>Product Owner</a:t>
            </a:r>
            <a:r>
              <a:rPr lang="zh-TW" altLang="en-US" dirty="0">
                <a:solidFill>
                  <a:schemeClr val="dk1"/>
                </a:solidFill>
              </a:rPr>
              <a:t>，經營團隊的</a:t>
            </a:r>
            <a:r>
              <a:rPr lang="en-US" altLang="zh-TW" dirty="0">
                <a:solidFill>
                  <a:schemeClr val="dk1"/>
                </a:solidFill>
              </a:rPr>
              <a:t>product backlog</a:t>
            </a:r>
            <a:r>
              <a:rPr lang="zh-TW" altLang="en-US" dirty="0">
                <a:solidFill>
                  <a:schemeClr val="dk1"/>
                </a:solidFill>
              </a:rPr>
              <a:t>。設計組則負責</a:t>
            </a:r>
            <a:r>
              <a:rPr lang="en-US" altLang="zh-TW" dirty="0">
                <a:solidFill>
                  <a:schemeClr val="dk1"/>
                </a:solidFill>
              </a:rPr>
              <a:t>UI</a:t>
            </a:r>
            <a:r>
              <a:rPr lang="zh-TW" altLang="en-US" dirty="0">
                <a:solidFill>
                  <a:schemeClr val="dk1"/>
                </a:solidFill>
              </a:rPr>
              <a:t>介面的設計，製作</a:t>
            </a:r>
            <a:r>
              <a:rPr lang="en-US" altLang="zh-TW" dirty="0">
                <a:solidFill>
                  <a:schemeClr val="dk1"/>
                </a:solidFill>
              </a:rPr>
              <a:t>flowchart</a:t>
            </a:r>
            <a:r>
              <a:rPr lang="zh-TW" altLang="en-US" dirty="0">
                <a:solidFill>
                  <a:schemeClr val="dk1"/>
                </a:solidFill>
              </a:rPr>
              <a:t>及</a:t>
            </a:r>
            <a:r>
              <a:rPr lang="en-US" altLang="zh-TW" dirty="0">
                <a:solidFill>
                  <a:schemeClr val="dk1"/>
                </a:solidFill>
              </a:rPr>
              <a:t>prototype</a:t>
            </a:r>
            <a:r>
              <a:rPr lang="zh-TW" altLang="en-US" dirty="0">
                <a:solidFill>
                  <a:schemeClr val="dk1"/>
                </a:solidFill>
              </a:rPr>
              <a:t>。開發組主要負責系統及模型的設計及開發，而開發組的其中一位成員則兼任</a:t>
            </a:r>
            <a:r>
              <a:rPr lang="en-US" altLang="zh-TW" dirty="0">
                <a:solidFill>
                  <a:schemeClr val="dk1"/>
                </a:solidFill>
              </a:rPr>
              <a:t>Scrum Master</a:t>
            </a:r>
            <a:r>
              <a:rPr lang="zh-TW" altLang="en-US" dirty="0">
                <a:solidFill>
                  <a:schemeClr val="dk1"/>
                </a:solidFill>
              </a:rPr>
              <a:t>，主持</a:t>
            </a:r>
            <a:r>
              <a:rPr lang="en-US" altLang="zh-TW" dirty="0">
                <a:solidFill>
                  <a:schemeClr val="dk1"/>
                </a:solidFill>
              </a:rPr>
              <a:t>scrum </a:t>
            </a:r>
            <a:r>
              <a:rPr lang="zh-TW" altLang="en-US" dirty="0">
                <a:solidFill>
                  <a:schemeClr val="dk1"/>
                </a:solidFill>
              </a:rPr>
              <a:t>會議及控管進度。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13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4BCB3-C43B-42FA-9572-DE193DE4ED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BB21D9-8FA3-41B1-86E3-C9EBA2E76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6994E-0478-46B3-B15C-CA8C852A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8AB75-F675-47F7-A43F-D10D9093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2022/2/8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1CC34-D954-4494-BE12-9175E35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32B457-3B27-4D82-8809-23DCF894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9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4ED2C-E8B6-4050-87FF-E5DB96A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E642E3-D7E7-43AD-9C12-CCE78FF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F3F1C0-EF92-457C-B7F0-FE3AEEA4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E858D-A72F-4BA9-80F0-D10302DB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8754E-5287-4166-97D1-34952DB9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597AEB-18B9-4D2E-B9D9-8E97D57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492FC-1B5B-4AC5-B039-7EC498AB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511674-1841-4F8C-B7CC-11F1E7072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5AAC6-4A4E-48C7-8F75-F54EA264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C96F3-D324-4DD9-8B1E-53CB588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4551F7-28D7-47EA-B433-7A0B39EB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4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D8BFC-06D2-475A-AA0B-F65FEBC6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1F5852-B1EC-411B-9FA5-B0982A60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5C4749-6C85-43D6-80C6-038B56B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15BA-33C3-4E64-BC09-7C4D9037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F57198-17EF-45A2-9497-E2263568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92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03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2022/2/8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90560" y="6356350"/>
            <a:ext cx="3063240" cy="365125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4760" y="6356350"/>
            <a:ext cx="4282440" cy="365125"/>
          </a:xfrm>
        </p:spPr>
        <p:txBody>
          <a:bodyPr/>
          <a:lstStyle>
            <a:lvl1pPr algn="ctr"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14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我是標題 </a:t>
            </a:r>
            <a:r>
              <a:rPr lang="en-US" altLang="zh-TW" dirty="0"/>
              <a:t>-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2022/2/8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92C7E94-8191-4D44-BFB7-3FFD4B4814DC}"/>
              </a:ext>
            </a:extLst>
          </p:cNvPr>
          <p:cNvCxnSpPr>
            <a:cxnSpLocks/>
          </p:cNvCxnSpPr>
          <p:nvPr userDrawn="1"/>
        </p:nvCxnSpPr>
        <p:spPr>
          <a:xfrm>
            <a:off x="746449" y="711200"/>
            <a:ext cx="9899780" cy="0"/>
          </a:xfrm>
          <a:prstGeom prst="line">
            <a:avLst/>
          </a:prstGeom>
          <a:ln w="76200">
            <a:solidFill>
              <a:srgbClr val="EF6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72B6C0A-B8C9-48BE-B9B6-E0DE048AEA50}"/>
              </a:ext>
            </a:extLst>
          </p:cNvPr>
          <p:cNvCxnSpPr>
            <a:cxnSpLocks/>
          </p:cNvCxnSpPr>
          <p:nvPr userDrawn="1"/>
        </p:nvCxnSpPr>
        <p:spPr>
          <a:xfrm>
            <a:off x="245533" y="722603"/>
            <a:ext cx="403871" cy="0"/>
          </a:xfrm>
          <a:prstGeom prst="line">
            <a:avLst/>
          </a:prstGeom>
          <a:ln w="76200">
            <a:solidFill>
              <a:srgbClr val="FFA8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603D294-D50A-4DDE-A46D-827E29B979B8}"/>
              </a:ext>
            </a:extLst>
          </p:cNvPr>
          <p:cNvCxnSpPr>
            <a:cxnSpLocks/>
          </p:cNvCxnSpPr>
          <p:nvPr userDrawn="1"/>
        </p:nvCxnSpPr>
        <p:spPr>
          <a:xfrm>
            <a:off x="10730204" y="722603"/>
            <a:ext cx="974963" cy="0"/>
          </a:xfrm>
          <a:prstGeom prst="line">
            <a:avLst/>
          </a:prstGeom>
          <a:ln w="76200">
            <a:solidFill>
              <a:srgbClr val="0594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F3AE9-AFD8-41A0-A2D6-1FF05D35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76FDC-86C0-49EC-A96F-E516779F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583EE6-DADD-40BE-95B6-A8E480BB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A1F0D-66AD-4642-AEB4-24FFDDCE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F59193-1B3A-4B21-A7CC-2952895C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91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AE83C-9EFC-4190-83DB-E543A3A9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9FF7-A38A-4398-85B8-C124AF98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CCCD1-1DA2-4CA3-9697-6B32AE9D2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E1EA3C-AC94-49EE-8EFC-154625E4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B24BB6-C2D8-40F5-9623-5D7ACCA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26B95-A79F-4C1A-BAFE-424A7C4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2541C-EF4A-4BAD-A831-D8A9296F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A420DA-FE69-4E85-8F75-A8FC728B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50BFA7-3316-4C80-B2B9-093C55E5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11CF15-F197-4EEB-9197-046CA3C8A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EAD25D-F54F-4162-BF15-DA0C278C3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DEA3E4-E067-4E2A-B25A-9715F7F6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7DA4D8-BB0F-4A88-80CF-85FB685C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34A0BB-4A32-4E85-AEE2-E20E4BDD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E7912-E0A7-4DFA-AF96-A910707F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3AD24E-011E-4D11-90B8-77E15B59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7AA9A-9894-4490-A05A-CDAB9C07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0A3C9-32E1-4B0C-B8B7-F24685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8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38B14C3-9132-4F30-AEDC-E73CC67A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D03CE6-89D1-4D0C-8453-F0B4B85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A8169-737B-4A20-A17A-BC3D0018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0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2D1C-EA72-45B0-AD55-1E9E38D0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D6A8A-EA5C-4D50-B469-2215F98E9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E2AFA-BFD8-49F7-A43F-F2AB4896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17742E-7FD5-49AB-8F75-D9CDA608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F4F238-E668-4574-90B5-8A0924EC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3CE2A8-58CF-4715-A2C4-CE750E2F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1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0A6E31-04E1-415E-97F5-CD544363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8EF1-85EB-498C-AB73-A6181093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6EACE-298F-45A7-8660-A02D6F5BE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A775-5FC2-4D75-993E-1F5084FCCD4E}" type="datetimeFigureOut">
              <a:rPr lang="zh-TW" altLang="en-US" smtClean="0"/>
              <a:t>2022/2/8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5E505A-69CE-466D-96F8-B2933D53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E05601-AF2C-41D3-AC4E-5558A43F8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9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audio" Target="../media/media10.m4a"/><Relationship Id="rId16" Type="http://schemas.openxmlformats.org/officeDocument/2006/relationships/image" Target="../media/image39.png"/><Relationship Id="rId1" Type="http://schemas.microsoft.com/office/2007/relationships/media" Target="../media/media10.m4a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7.png"/><Relationship Id="rId11" Type="http://schemas.openxmlformats.org/officeDocument/2006/relationships/image" Target="../media/image7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8.xml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1.jpeg"/><Relationship Id="rId11" Type="http://schemas.openxmlformats.org/officeDocument/2006/relationships/image" Target="../media/image7.png"/><Relationship Id="rId5" Type="http://schemas.openxmlformats.org/officeDocument/2006/relationships/image" Target="../media/image60.jpeg"/><Relationship Id="rId10" Type="http://schemas.microsoft.com/office/2007/relationships/hdphoto" Target="../media/hdphoto2.wdp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7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3.png"/><Relationship Id="rId14" Type="http://schemas.openxmlformats.org/officeDocument/2006/relationships/image" Target="../media/image6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jpeg"/><Relationship Id="rId15" Type="http://schemas.openxmlformats.org/officeDocument/2006/relationships/comments" Target="../comments/comment1.xml"/><Relationship Id="rId10" Type="http://schemas.openxmlformats.org/officeDocument/2006/relationships/image" Target="../media/image7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0.pn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7.png"/><Relationship Id="rId12" Type="http://schemas.openxmlformats.org/officeDocument/2006/relationships/image" Target="../media/image73.png"/><Relationship Id="rId17" Type="http://schemas.openxmlformats.org/officeDocument/2006/relationships/image" Target="../media/image83.png"/><Relationship Id="rId2" Type="http://schemas.openxmlformats.org/officeDocument/2006/relationships/audio" Target="../media/media19.m4a"/><Relationship Id="rId16" Type="http://schemas.openxmlformats.org/officeDocument/2006/relationships/image" Target="../media/image82.png"/><Relationship Id="rId20" Type="http://schemas.openxmlformats.org/officeDocument/2006/relationships/image" Target="../media/image7.png"/><Relationship Id="rId1" Type="http://schemas.microsoft.com/office/2007/relationships/media" Target="../media/media19.m4a"/><Relationship Id="rId6" Type="http://schemas.openxmlformats.org/officeDocument/2006/relationships/image" Target="../media/image76.png"/><Relationship Id="rId11" Type="http://schemas.openxmlformats.org/officeDocument/2006/relationships/image" Target="../media/image72.png"/><Relationship Id="rId5" Type="http://schemas.openxmlformats.org/officeDocument/2006/relationships/image" Target="../media/image75.jpeg"/><Relationship Id="rId15" Type="http://schemas.openxmlformats.org/officeDocument/2006/relationships/image" Target="../media/image81.png"/><Relationship Id="rId10" Type="http://schemas.openxmlformats.org/officeDocument/2006/relationships/image" Target="../media/image71.png"/><Relationship Id="rId19" Type="http://schemas.openxmlformats.org/officeDocument/2006/relationships/image" Target="../media/image85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70.png"/><Relationship Id="rId1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88.png"/><Relationship Id="rId10" Type="http://schemas.microsoft.com/office/2007/relationships/hdphoto" Target="../media/hdphoto5.wdp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7.sv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63.png"/><Relationship Id="rId14" Type="http://schemas.openxmlformats.org/officeDocument/2006/relationships/image" Target="../media/image6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microsoft.com/office/2018/10/relationships/comments" Target="../comments/modernComment_228_26EE333C.xml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3.png"/><Relationship Id="rId10" Type="http://schemas.openxmlformats.org/officeDocument/2006/relationships/image" Target="../media/image104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03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55420" y="-4602389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A229F3-919C-4E69-8537-0D41DF1E939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11" y="611886"/>
            <a:ext cx="7203289" cy="603275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639529-EB0D-4373-B68A-034DC335C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99" y="4152795"/>
            <a:ext cx="4631281" cy="70636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1410595" y="507079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A3B62040-1B32-44AA-85C6-E8781C0A5B5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491" y="3886058"/>
            <a:ext cx="294830" cy="2948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AE4545-C9C2-42F7-BD19-0A37B68379EC}"/>
              </a:ext>
            </a:extLst>
          </p:cNvPr>
          <p:cNvSpPr txBox="1"/>
          <p:nvPr/>
        </p:nvSpPr>
        <p:spPr>
          <a:xfrm>
            <a:off x="10508526" y="645997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鈦坦敏捷組</a:t>
            </a:r>
            <a:r>
              <a:rPr lang="en-US" altLang="zh-TW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-11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"/>
    </mc:Choice>
    <mc:Fallback xmlns="">
      <p:transition spd="slow" advTm="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團隊分工</a:t>
            </a:r>
          </a:p>
        </p:txBody>
      </p:sp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AD8E64CE-D916-416F-9675-C3B884AA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54" y="1755370"/>
            <a:ext cx="1499784" cy="1499784"/>
          </a:xfrm>
        </p:spPr>
      </p:pic>
      <p:pic>
        <p:nvPicPr>
          <p:cNvPr id="21" name="內容版面配置區 7">
            <a:extLst>
              <a:ext uri="{FF2B5EF4-FFF2-40B4-BE49-F238E27FC236}">
                <a16:creationId xmlns:a16="http://schemas.microsoft.com/office/drawing/2014/main" id="{75DFA541-0EC9-475C-9561-0F4B8CEE3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44" y="1732133"/>
            <a:ext cx="1506798" cy="150679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BC250D-51F2-4EE3-BD31-9E42E60D3EE3}"/>
              </a:ext>
            </a:extLst>
          </p:cNvPr>
          <p:cNvSpPr txBox="1"/>
          <p:nvPr/>
        </p:nvSpPr>
        <p:spPr>
          <a:xfrm>
            <a:off x="3016581" y="3602846"/>
            <a:ext cx="240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Product Owner</a:t>
            </a:r>
            <a:endParaRPr lang="zh-TW" altLang="en-US" sz="24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8F5C97-2FA0-43CA-AE1C-900C8E059DFF}"/>
              </a:ext>
            </a:extLst>
          </p:cNvPr>
          <p:cNvSpPr txBox="1"/>
          <p:nvPr/>
        </p:nvSpPr>
        <p:spPr>
          <a:xfrm>
            <a:off x="7033146" y="3602846"/>
            <a:ext cx="2195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Scrum Master</a:t>
            </a:r>
            <a:endParaRPr lang="zh-TW" altLang="en-US" sz="24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0CFE2D9-F410-4E01-B94E-788C53C1C0B8}"/>
              </a:ext>
            </a:extLst>
          </p:cNvPr>
          <p:cNvSpPr txBox="1"/>
          <p:nvPr/>
        </p:nvSpPr>
        <p:spPr>
          <a:xfrm>
            <a:off x="2875983" y="4468639"/>
            <a:ext cx="268612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管理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product backlog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AC99EB-56FA-4D38-B323-C350C18504AC}"/>
              </a:ext>
            </a:extLst>
          </p:cNvPr>
          <p:cNvSpPr txBox="1"/>
          <p:nvPr/>
        </p:nvSpPr>
        <p:spPr>
          <a:xfrm>
            <a:off x="6496524" y="4468639"/>
            <a:ext cx="3268844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主持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scrum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會議及控管進度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5DE4D2-4836-4F15-BBB8-0D18B37946B9}"/>
              </a:ext>
            </a:extLst>
          </p:cNvPr>
          <p:cNvSpPr txBox="1"/>
          <p:nvPr/>
        </p:nvSpPr>
        <p:spPr>
          <a:xfrm>
            <a:off x="7944837" y="27934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S</a:t>
            </a:r>
            <a:endParaRPr lang="zh-TW" altLang="en-US" sz="2400" dirty="0">
              <a:solidFill>
                <a:srgbClr val="FFA826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626006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團隊分工</a:t>
            </a:r>
          </a:p>
        </p:txBody>
      </p:sp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AD8E64CE-D916-416F-9675-C3B884AA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99" y="1585276"/>
            <a:ext cx="1499784" cy="1499784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3469620-9B6E-487C-9300-13DABC5B0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067" y="1674515"/>
            <a:ext cx="1506798" cy="1506798"/>
          </a:xfrm>
          <a:prstGeom prst="rect">
            <a:avLst/>
          </a:prstGeom>
        </p:spPr>
      </p:pic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381206E2-E364-431C-83FD-C315068F7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36" y="1793700"/>
            <a:ext cx="1445232" cy="1445232"/>
          </a:xfrm>
          <a:prstGeom prst="rect">
            <a:avLst/>
          </a:prstGeom>
        </p:spPr>
      </p:pic>
      <p:pic>
        <p:nvPicPr>
          <p:cNvPr id="21" name="內容版面配置區 7">
            <a:extLst>
              <a:ext uri="{FF2B5EF4-FFF2-40B4-BE49-F238E27FC236}">
                <a16:creationId xmlns:a16="http://schemas.microsoft.com/office/drawing/2014/main" id="{75DFA541-0EC9-475C-9561-0F4B8CEE3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8" y="1732133"/>
            <a:ext cx="1506798" cy="150679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973C1A3-F0F0-442B-B16A-3E998688F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814" y="1770768"/>
            <a:ext cx="1506798" cy="1506798"/>
          </a:xfrm>
          <a:prstGeom prst="rect">
            <a:avLst/>
          </a:prstGeom>
        </p:spPr>
      </p:pic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4229B455-7607-495F-B6D0-BC9F54E48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46" y="1681529"/>
            <a:ext cx="1499784" cy="1499784"/>
          </a:xfrm>
          <a:prstGeom prst="rect">
            <a:avLst/>
          </a:prstGeom>
        </p:spPr>
      </p:pic>
      <p:pic>
        <p:nvPicPr>
          <p:cNvPr id="27" name="內容版面配置區 4">
            <a:extLst>
              <a:ext uri="{FF2B5EF4-FFF2-40B4-BE49-F238E27FC236}">
                <a16:creationId xmlns:a16="http://schemas.microsoft.com/office/drawing/2014/main" id="{FA32B0D2-B653-4EF7-884E-FACC6C89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93" y="1777782"/>
            <a:ext cx="1499784" cy="149978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BC250D-51F2-4EE3-BD31-9E42E60D3EE3}"/>
              </a:ext>
            </a:extLst>
          </p:cNvPr>
          <p:cNvSpPr txBox="1"/>
          <p:nvPr/>
        </p:nvSpPr>
        <p:spPr>
          <a:xfrm>
            <a:off x="655416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需求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BB928C-A433-4215-9660-E9FAC6EDCF48}"/>
              </a:ext>
            </a:extLst>
          </p:cNvPr>
          <p:cNvSpPr txBox="1"/>
          <p:nvPr/>
        </p:nvSpPr>
        <p:spPr>
          <a:xfrm>
            <a:off x="3866897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設計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D1574A9-4A37-463D-8379-2C137ACB9C40}"/>
              </a:ext>
            </a:extLst>
          </p:cNvPr>
          <p:cNvSpPr txBox="1"/>
          <p:nvPr/>
        </p:nvSpPr>
        <p:spPr>
          <a:xfrm>
            <a:off x="10035300" y="3602846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NLP</a:t>
            </a:r>
            <a:endParaRPr lang="zh-TW" altLang="en-US" sz="24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8F5C97-2FA0-43CA-AE1C-900C8E059DFF}"/>
              </a:ext>
            </a:extLst>
          </p:cNvPr>
          <p:cNvSpPr txBox="1"/>
          <p:nvPr/>
        </p:nvSpPr>
        <p:spPr>
          <a:xfrm>
            <a:off x="6802867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系統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016B02-2A82-4A02-AE60-1B37135A5684}"/>
              </a:ext>
            </a:extLst>
          </p:cNvPr>
          <p:cNvSpPr txBox="1"/>
          <p:nvPr/>
        </p:nvSpPr>
        <p:spPr>
          <a:xfrm>
            <a:off x="1316457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1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D457D1-1AAE-449D-A90D-505D8C4836FA}"/>
              </a:ext>
            </a:extLst>
          </p:cNvPr>
          <p:cNvSpPr txBox="1"/>
          <p:nvPr/>
        </p:nvSpPr>
        <p:spPr>
          <a:xfrm>
            <a:off x="4564150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1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9ACC65-63E9-431F-AC29-FABB73214EC3}"/>
              </a:ext>
            </a:extLst>
          </p:cNvPr>
          <p:cNvSpPr txBox="1"/>
          <p:nvPr/>
        </p:nvSpPr>
        <p:spPr>
          <a:xfrm>
            <a:off x="7552254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3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69E9643-5B39-4C03-A5E0-73E3EDBDF6D9}"/>
              </a:ext>
            </a:extLst>
          </p:cNvPr>
          <p:cNvSpPr txBox="1"/>
          <p:nvPr/>
        </p:nvSpPr>
        <p:spPr>
          <a:xfrm>
            <a:off x="10722015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2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0CFE2D9-F410-4E01-B94E-788C53C1C0B8}"/>
              </a:ext>
            </a:extLst>
          </p:cNvPr>
          <p:cNvSpPr txBox="1"/>
          <p:nvPr/>
        </p:nvSpPr>
        <p:spPr>
          <a:xfrm>
            <a:off x="563058" y="4468639"/>
            <a:ext cx="2608086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需求調查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訪談事項處理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兼任 </a:t>
            </a:r>
            <a:r>
              <a:rPr lang="en-US" altLang="zh-TW" dirty="0">
                <a:solidFill>
                  <a:srgbClr val="EF6C0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Product Owner</a:t>
            </a:r>
            <a:endParaRPr lang="zh-TW" altLang="en-US" dirty="0">
              <a:solidFill>
                <a:srgbClr val="EF6C00"/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FD62909-FA44-4C50-8142-7ECC099FAFCE}"/>
              </a:ext>
            </a:extLst>
          </p:cNvPr>
          <p:cNvSpPr txBox="1"/>
          <p:nvPr/>
        </p:nvSpPr>
        <p:spPr>
          <a:xfrm>
            <a:off x="3548136" y="4468639"/>
            <a:ext cx="1607171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UI/UX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 設計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564C3D5-8ECA-4CD0-8A52-2858E5F96516}"/>
              </a:ext>
            </a:extLst>
          </p:cNvPr>
          <p:cNvSpPr txBox="1"/>
          <p:nvPr/>
        </p:nvSpPr>
        <p:spPr>
          <a:xfrm>
            <a:off x="6072972" y="4468639"/>
            <a:ext cx="2686441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前後端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/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資料庫開發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一位為 </a:t>
            </a:r>
            <a:r>
              <a:rPr lang="en-US" altLang="zh-TW" dirty="0">
                <a:solidFill>
                  <a:srgbClr val="EF6C0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Scrum Master</a:t>
            </a:r>
            <a:endParaRPr lang="zh-TW" altLang="en-US" dirty="0">
              <a:solidFill>
                <a:srgbClr val="EF6C00"/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E3B5700-1D7F-425E-A50B-37EFD20252EE}"/>
              </a:ext>
            </a:extLst>
          </p:cNvPr>
          <p:cNvSpPr txBox="1"/>
          <p:nvPr/>
        </p:nvSpPr>
        <p:spPr>
          <a:xfrm>
            <a:off x="9252864" y="4468639"/>
            <a:ext cx="255069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訓練、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部署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推薦模型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2731"/>
      </p:ext>
    </p:extLst>
  </p:cSld>
  <p:clrMapOvr>
    <a:masterClrMapping/>
  </p:clrMapOvr>
  <p:transition spd="slow" advTm="13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586752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開發前階段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0DCE82E0-24E3-4699-942D-147D9381F768}"/>
              </a:ext>
            </a:extLst>
          </p:cNvPr>
          <p:cNvSpPr/>
          <p:nvPr/>
        </p:nvSpPr>
        <p:spPr>
          <a:xfrm>
            <a:off x="790384" y="6226448"/>
            <a:ext cx="335280" cy="249352"/>
          </a:xfrm>
          <a:prstGeom prst="roundRect">
            <a:avLst>
              <a:gd name="adj" fmla="val 15543"/>
            </a:avLst>
          </a:prstGeom>
          <a:solidFill>
            <a:srgbClr val="FFA826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4480E74-3C6A-43EE-B319-3A2790E63661}"/>
              </a:ext>
            </a:extLst>
          </p:cNvPr>
          <p:cNvSpPr/>
          <p:nvPr/>
        </p:nvSpPr>
        <p:spPr>
          <a:xfrm>
            <a:off x="1215045" y="6226448"/>
            <a:ext cx="2408531" cy="249352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5493D6B-7E65-4127-90B5-7EA1302E9F33}"/>
              </a:ext>
            </a:extLst>
          </p:cNvPr>
          <p:cNvSpPr/>
          <p:nvPr/>
        </p:nvSpPr>
        <p:spPr>
          <a:xfrm>
            <a:off x="3712957" y="6226448"/>
            <a:ext cx="507681" cy="249352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74AEA0E3-7A4C-416B-B174-86955BBE9F49}"/>
              </a:ext>
            </a:extLst>
          </p:cNvPr>
          <p:cNvSpPr/>
          <p:nvPr/>
        </p:nvSpPr>
        <p:spPr>
          <a:xfrm>
            <a:off x="1205489" y="6222635"/>
            <a:ext cx="2408531" cy="249352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421E0E2-65DB-4FDC-8082-C9D98F25EB2B}"/>
              </a:ext>
            </a:extLst>
          </p:cNvPr>
          <p:cNvSpPr/>
          <p:nvPr/>
        </p:nvSpPr>
        <p:spPr>
          <a:xfrm>
            <a:off x="3703401" y="6222635"/>
            <a:ext cx="507681" cy="249352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"/>
    </mc:Choice>
    <mc:Fallback xmlns="">
      <p:transition spd="slow" advTm="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開發前：確認需求</a:t>
            </a:r>
          </a:p>
        </p:txBody>
      </p:sp>
      <p:pic>
        <p:nvPicPr>
          <p:cNvPr id="21" name="Google Shape;131;p24">
            <a:extLst>
              <a:ext uri="{FF2B5EF4-FFF2-40B4-BE49-F238E27FC236}">
                <a16:creationId xmlns:a16="http://schemas.microsoft.com/office/drawing/2014/main" id="{83CAB147-8DF6-41D7-ACF6-C018B535491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03" y="2075891"/>
            <a:ext cx="5438075" cy="8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3;p25">
            <a:extLst>
              <a:ext uri="{FF2B5EF4-FFF2-40B4-BE49-F238E27FC236}">
                <a16:creationId xmlns:a16="http://schemas.microsoft.com/office/drawing/2014/main" id="{F2CDD23C-F294-4085-BF2F-99A8538EC4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11267"/>
          <a:stretch/>
        </p:blipFill>
        <p:spPr>
          <a:xfrm>
            <a:off x="7000388" y="2173140"/>
            <a:ext cx="4670357" cy="428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內容版面配置區 7">
            <a:extLst>
              <a:ext uri="{FF2B5EF4-FFF2-40B4-BE49-F238E27FC236}">
                <a16:creationId xmlns:a16="http://schemas.microsoft.com/office/drawing/2014/main" id="{C01EB39B-38D9-4D83-9770-56F5D196C1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6" y="977936"/>
            <a:ext cx="708093" cy="708093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EE165E9-3CAA-4B49-9127-03B3C503514D}"/>
              </a:ext>
            </a:extLst>
          </p:cNvPr>
          <p:cNvCxnSpPr>
            <a:cxnSpLocks/>
          </p:cNvCxnSpPr>
          <p:nvPr/>
        </p:nvCxnSpPr>
        <p:spPr>
          <a:xfrm>
            <a:off x="6111753" y="3678103"/>
            <a:ext cx="601868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C1AB0DE-8A67-44F6-B330-22EAAAEDF15B}"/>
              </a:ext>
            </a:extLst>
          </p:cNvPr>
          <p:cNvSpPr/>
          <p:nvPr/>
        </p:nvSpPr>
        <p:spPr>
          <a:xfrm>
            <a:off x="369766" y="1673998"/>
            <a:ext cx="178388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發放問卷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E5C490B-E8CB-4BF2-9F8E-275D47CF529B}"/>
              </a:ext>
            </a:extLst>
          </p:cNvPr>
          <p:cNvSpPr/>
          <p:nvPr/>
        </p:nvSpPr>
        <p:spPr>
          <a:xfrm>
            <a:off x="6842756" y="1686029"/>
            <a:ext cx="2337339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Product  Backlog </a:t>
            </a:r>
            <a:endParaRPr lang="zh-TW" altLang="en-US" sz="2000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38" name="內容版面配置區 7">
            <a:extLst>
              <a:ext uri="{FF2B5EF4-FFF2-40B4-BE49-F238E27FC236}">
                <a16:creationId xmlns:a16="http://schemas.microsoft.com/office/drawing/2014/main" id="{6C75A492-2203-4D49-8F71-3E56BAB4772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56" y="977936"/>
            <a:ext cx="708093" cy="708093"/>
          </a:xfrm>
          <a:prstGeom prst="rect">
            <a:avLst/>
          </a:prstGeom>
        </p:spPr>
      </p:pic>
      <p:pic>
        <p:nvPicPr>
          <p:cNvPr id="4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32F8BFC-3FAE-4AFC-82BC-8008DA5D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25003" y="4388304"/>
            <a:ext cx="3858818" cy="8354340"/>
          </a:xfrm>
        </p:spPr>
      </p:pic>
      <p:pic>
        <p:nvPicPr>
          <p:cNvPr id="4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FCBF52F-74D3-46A0-8639-8ED8F432F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12" y="4868656"/>
            <a:ext cx="4201011" cy="8597419"/>
          </a:xfrm>
          <a:prstGeom prst="rect">
            <a:avLst/>
          </a:prstGeom>
        </p:spPr>
      </p:pic>
      <p:pic>
        <p:nvPicPr>
          <p:cNvPr id="4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9DC449D-28F4-453B-A5C9-2BD57CFFD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8773" y="4415606"/>
            <a:ext cx="4201011" cy="8078090"/>
          </a:xfrm>
          <a:prstGeom prst="rect">
            <a:avLst/>
          </a:prstGeom>
        </p:spPr>
      </p:pic>
      <p:pic>
        <p:nvPicPr>
          <p:cNvPr id="4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14D4594E-EB46-4ECF-A656-8075F7B4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729" y="4124348"/>
            <a:ext cx="4201014" cy="8276625"/>
          </a:xfrm>
          <a:prstGeom prst="rect">
            <a:avLst/>
          </a:prstGeom>
        </p:spPr>
      </p:pic>
      <p:pic>
        <p:nvPicPr>
          <p:cNvPr id="4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44EB5C6-C8EC-4F95-9DA5-A0649CD992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394" y="4961379"/>
            <a:ext cx="4504011" cy="8680057"/>
          </a:xfrm>
          <a:prstGeom prst="rect">
            <a:avLst/>
          </a:prstGeom>
        </p:spPr>
      </p:pic>
      <p:pic>
        <p:nvPicPr>
          <p:cNvPr id="5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3E70F01-7B81-42EE-B581-A94E3CE182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357" y="5497944"/>
            <a:ext cx="3769006" cy="7509812"/>
          </a:xfrm>
          <a:prstGeom prst="rect">
            <a:avLst/>
          </a:prstGeom>
        </p:spPr>
      </p:pic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113F135-DFBF-46CF-AE7D-CA9CFC747119}"/>
              </a:ext>
            </a:extLst>
          </p:cNvPr>
          <p:cNvSpPr/>
          <p:nvPr/>
        </p:nvSpPr>
        <p:spPr>
          <a:xfrm>
            <a:off x="369766" y="3988837"/>
            <a:ext cx="2072645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</a:t>
            </a:r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位高中生訪談</a:t>
            </a:r>
          </a:p>
        </p:txBody>
      </p:sp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19A48748-AEDF-4438-81D4-F7340B5208A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4" y="3457062"/>
            <a:ext cx="544284" cy="544284"/>
          </a:xfrm>
          <a:prstGeom prst="rect">
            <a:avLst/>
          </a:prstGeom>
        </p:spPr>
      </p:pic>
      <p:pic>
        <p:nvPicPr>
          <p:cNvPr id="35" name="內容版面配置區 7">
            <a:extLst>
              <a:ext uri="{FF2B5EF4-FFF2-40B4-BE49-F238E27FC236}">
                <a16:creationId xmlns:a16="http://schemas.microsoft.com/office/drawing/2014/main" id="{C1D16D62-035A-49B5-9E38-DA9635CFD11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7" y="3438954"/>
            <a:ext cx="567470" cy="5674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803CEF4-AD49-48EF-84EC-A08205CB172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05" y="3452189"/>
            <a:ext cx="567470" cy="567470"/>
          </a:xfrm>
          <a:prstGeom prst="rect">
            <a:avLst/>
          </a:prstGeom>
        </p:spPr>
      </p:pic>
      <p:pic>
        <p:nvPicPr>
          <p:cNvPr id="37" name="內容版面配置區 4">
            <a:extLst>
              <a:ext uri="{FF2B5EF4-FFF2-40B4-BE49-F238E27FC236}">
                <a16:creationId xmlns:a16="http://schemas.microsoft.com/office/drawing/2014/main" id="{FFED9183-3B0A-4911-B58D-80C5869329E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92" y="3454832"/>
            <a:ext cx="564828" cy="564828"/>
          </a:xfrm>
          <a:prstGeom prst="rect">
            <a:avLst/>
          </a:prstGeom>
        </p:spPr>
      </p:pic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8CA8B5-1E9C-4044-979D-B047DD3C539B}"/>
              </a:ext>
            </a:extLst>
          </p:cNvPr>
          <p:cNvSpPr/>
          <p:nvPr/>
        </p:nvSpPr>
        <p:spPr>
          <a:xfrm>
            <a:off x="257362" y="700034"/>
            <a:ext cx="396139" cy="45719"/>
          </a:xfrm>
          <a:prstGeom prst="roundRect">
            <a:avLst>
              <a:gd name="adj" fmla="val 15543"/>
            </a:avLst>
          </a:prstGeom>
          <a:solidFill>
            <a:srgbClr val="FFA826"/>
          </a:solidFill>
          <a:ln>
            <a:noFill/>
          </a:ln>
          <a:effectLst>
            <a:glow rad="228600">
              <a:srgbClr val="FFA82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882420" y="5626520"/>
            <a:ext cx="639800" cy="203237"/>
          </a:xfrm>
          <a:prstGeom prst="rect">
            <a:avLst/>
          </a:prstGeom>
          <a:solidFill>
            <a:srgbClr val="FFA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A842DA-B3DE-409A-A89E-A2D4FD7D1AC1}"/>
              </a:ext>
            </a:extLst>
          </p:cNvPr>
          <p:cNvSpPr/>
          <p:nvPr/>
        </p:nvSpPr>
        <p:spPr>
          <a:xfrm>
            <a:off x="2424364" y="5092445"/>
            <a:ext cx="639800" cy="230138"/>
          </a:xfrm>
          <a:prstGeom prst="rect">
            <a:avLst/>
          </a:prstGeom>
          <a:solidFill>
            <a:srgbClr val="FFA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4DAD93-694F-4E02-9DED-D8A4DEE11147}"/>
              </a:ext>
            </a:extLst>
          </p:cNvPr>
          <p:cNvSpPr/>
          <p:nvPr/>
        </p:nvSpPr>
        <p:spPr>
          <a:xfrm>
            <a:off x="2729178" y="4258700"/>
            <a:ext cx="482412" cy="241312"/>
          </a:xfrm>
          <a:prstGeom prst="rect">
            <a:avLst/>
          </a:prstGeom>
          <a:solidFill>
            <a:srgbClr val="FFA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9081889" y="5204459"/>
            <a:ext cx="589047" cy="185687"/>
          </a:xfrm>
          <a:prstGeom prst="rect">
            <a:avLst/>
          </a:prstGeom>
          <a:solidFill>
            <a:srgbClr val="FFA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9081889" y="3569486"/>
            <a:ext cx="589047" cy="185687"/>
          </a:xfrm>
          <a:prstGeom prst="rect">
            <a:avLst/>
          </a:prstGeom>
          <a:solidFill>
            <a:srgbClr val="FFA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17832"/>
      </p:ext>
    </p:extLst>
  </p:cSld>
  <p:clrMapOvr>
    <a:masterClrMapping/>
  </p:clrMapOvr>
  <p:transition spd="slow" advTm="35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02E95-C33A-45AE-94A6-E8E3E74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開發前：</a:t>
            </a:r>
            <a:r>
              <a:rPr lang="en-US" altLang="zh-TW" dirty="0"/>
              <a:t>Sprint Planning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DF8D5C33-CA37-46B8-AC54-BF42B40629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59" y="1230013"/>
            <a:ext cx="572154" cy="5721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A051090-FDAD-4937-8293-1D80B93546F7}"/>
              </a:ext>
            </a:extLst>
          </p:cNvPr>
          <p:cNvSpPr/>
          <p:nvPr/>
        </p:nvSpPr>
        <p:spPr>
          <a:xfrm>
            <a:off x="257362" y="700034"/>
            <a:ext cx="396139" cy="45719"/>
          </a:xfrm>
          <a:prstGeom prst="roundRect">
            <a:avLst>
              <a:gd name="adj" fmla="val 15543"/>
            </a:avLst>
          </a:prstGeom>
          <a:solidFill>
            <a:srgbClr val="FFA826"/>
          </a:solidFill>
          <a:ln>
            <a:noFill/>
          </a:ln>
          <a:effectLst>
            <a:glow rad="228600">
              <a:srgbClr val="FFA82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FBA596D-45EB-4A17-8AAA-B510B400DE7F}"/>
              </a:ext>
            </a:extLst>
          </p:cNvPr>
          <p:cNvSpPr/>
          <p:nvPr/>
        </p:nvSpPr>
        <p:spPr>
          <a:xfrm>
            <a:off x="3855741" y="1798920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統整需求調查、</a:t>
            </a:r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Product Backlog</a:t>
            </a:r>
            <a:endParaRPr lang="zh-TW" altLang="en-US" sz="2000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7C194D-CB2A-48F5-9ECB-F15CC9317451}"/>
              </a:ext>
            </a:extLst>
          </p:cNvPr>
          <p:cNvSpPr/>
          <p:nvPr/>
        </p:nvSpPr>
        <p:spPr>
          <a:xfrm>
            <a:off x="3855741" y="3698212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討論</a:t>
            </a:r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Product Backlog </a:t>
            </a:r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排序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A6B7A66-4A9E-4D71-84E0-0222DA248C5C}"/>
              </a:ext>
            </a:extLst>
          </p:cNvPr>
          <p:cNvSpPr/>
          <p:nvPr/>
        </p:nvSpPr>
        <p:spPr>
          <a:xfrm>
            <a:off x="3855741" y="5720665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安排該</a:t>
            </a:r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Sprint</a:t>
            </a:r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預計完成的功能</a:t>
            </a:r>
          </a:p>
        </p:txBody>
      </p: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8DA70FF5-CFBB-4424-AFCC-BC5893A18C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80" y="3166094"/>
            <a:ext cx="544284" cy="544284"/>
          </a:xfrm>
          <a:prstGeom prst="rect">
            <a:avLst/>
          </a:prstGeom>
        </p:spPr>
      </p:pic>
      <p:pic>
        <p:nvPicPr>
          <p:cNvPr id="18" name="內容版面配置區 7">
            <a:extLst>
              <a:ext uri="{FF2B5EF4-FFF2-40B4-BE49-F238E27FC236}">
                <a16:creationId xmlns:a16="http://schemas.microsoft.com/office/drawing/2014/main" id="{612F15A2-3244-4F8A-93E3-4A5C739F3B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43" y="3147986"/>
            <a:ext cx="567470" cy="56747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5E59C4C-46B7-4466-8AE5-7079D124900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81" y="3161221"/>
            <a:ext cx="567470" cy="567470"/>
          </a:xfrm>
          <a:prstGeom prst="rect">
            <a:avLst/>
          </a:prstGeom>
        </p:spPr>
      </p:pic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4D2C92C8-4E94-4736-A414-8FD97BCC597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68" y="3163864"/>
            <a:ext cx="564828" cy="56482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5A40A41-AF30-4510-A624-E86184E7FD7E}"/>
              </a:ext>
            </a:extLst>
          </p:cNvPr>
          <p:cNvGrpSpPr/>
          <p:nvPr/>
        </p:nvGrpSpPr>
        <p:grpSpPr>
          <a:xfrm>
            <a:off x="4171975" y="5098495"/>
            <a:ext cx="647438" cy="670298"/>
            <a:chOff x="7374907" y="2175510"/>
            <a:chExt cx="647438" cy="670298"/>
          </a:xfrm>
        </p:grpSpPr>
        <p:pic>
          <p:nvPicPr>
            <p:cNvPr id="22" name="內容版面配置區 4">
              <a:extLst>
                <a:ext uri="{FF2B5EF4-FFF2-40B4-BE49-F238E27FC236}">
                  <a16:creationId xmlns:a16="http://schemas.microsoft.com/office/drawing/2014/main" id="{DF2C455B-E2D8-421E-A8EF-85ADE2A27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907" y="2175510"/>
              <a:ext cx="647438" cy="64743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8FB9297-5789-4E2B-928A-DAB521B3B860}"/>
                </a:ext>
              </a:extLst>
            </p:cNvPr>
            <p:cNvSpPr txBox="1"/>
            <p:nvPr/>
          </p:nvSpPr>
          <p:spPr>
            <a:xfrm>
              <a:off x="7576334" y="2584198"/>
              <a:ext cx="372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>
                  <a:solidFill>
                    <a:srgbClr val="FFA826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S</a:t>
              </a:r>
              <a:endParaRPr lang="zh-TW" altLang="en-US" sz="105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endParaRPr>
            </a:p>
          </p:txBody>
        </p:sp>
      </p:grp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D4FB2F1-9B9F-47E7-B81F-9BADC12291D9}"/>
              </a:ext>
            </a:extLst>
          </p:cNvPr>
          <p:cNvCxnSpPr>
            <a:cxnSpLocks/>
          </p:cNvCxnSpPr>
          <p:nvPr/>
        </p:nvCxnSpPr>
        <p:spPr>
          <a:xfrm>
            <a:off x="6154336" y="2466004"/>
            <a:ext cx="0" cy="46007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09D3E5-58BD-49EA-8827-737CCFDBFAAD}"/>
              </a:ext>
            </a:extLst>
          </p:cNvPr>
          <p:cNvCxnSpPr>
            <a:cxnSpLocks/>
          </p:cNvCxnSpPr>
          <p:nvPr/>
        </p:nvCxnSpPr>
        <p:spPr>
          <a:xfrm>
            <a:off x="6154336" y="4638419"/>
            <a:ext cx="0" cy="46007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2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586752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開發中階段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5493D6B-7E65-4127-90B5-7EA1302E9F33}"/>
              </a:ext>
            </a:extLst>
          </p:cNvPr>
          <p:cNvSpPr/>
          <p:nvPr/>
        </p:nvSpPr>
        <p:spPr>
          <a:xfrm>
            <a:off x="3712957" y="6226448"/>
            <a:ext cx="507681" cy="249352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C496B9-379A-4B4A-BA17-05E6BE75E9FC}"/>
              </a:ext>
            </a:extLst>
          </p:cNvPr>
          <p:cNvSpPr/>
          <p:nvPr/>
        </p:nvSpPr>
        <p:spPr>
          <a:xfrm>
            <a:off x="763192" y="6233111"/>
            <a:ext cx="335280" cy="249352"/>
          </a:xfrm>
          <a:prstGeom prst="roundRect">
            <a:avLst>
              <a:gd name="adj" fmla="val 15543"/>
            </a:avLst>
          </a:prstGeom>
          <a:solidFill>
            <a:srgbClr val="FFA8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7D3F7C2-C3CB-4FB7-8C97-EBDB064D58EF}"/>
              </a:ext>
            </a:extLst>
          </p:cNvPr>
          <p:cNvSpPr/>
          <p:nvPr/>
        </p:nvSpPr>
        <p:spPr>
          <a:xfrm>
            <a:off x="1187853" y="6233111"/>
            <a:ext cx="2408531" cy="249352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"/>
    </mc:Choice>
    <mc:Fallback xmlns="">
      <p:transition spd="slow" advTm="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02E95-C33A-45AE-94A6-E8E3E74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開發中</a:t>
            </a:r>
            <a:r>
              <a:rPr lang="zh-TW" altLang="en-US"/>
              <a:t>：每週會議</a:t>
            </a:r>
            <a:endParaRPr lang="zh-TW" altLang="en-US" dirty="0"/>
          </a:p>
        </p:txBody>
      </p:sp>
      <p:pic>
        <p:nvPicPr>
          <p:cNvPr id="8" name="Google Shape;163;p28">
            <a:extLst>
              <a:ext uri="{FF2B5EF4-FFF2-40B4-BE49-F238E27FC236}">
                <a16:creationId xmlns:a16="http://schemas.microsoft.com/office/drawing/2014/main" id="{06F1F55A-1A73-4058-A24A-A15C719CC8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966"/>
          <a:stretch/>
        </p:blipFill>
        <p:spPr>
          <a:xfrm>
            <a:off x="2613546" y="2203367"/>
            <a:ext cx="2986174" cy="24058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E18779E4-660C-42B9-82D3-D46938A94B8C}"/>
              </a:ext>
            </a:extLst>
          </p:cNvPr>
          <p:cNvSpPr/>
          <p:nvPr/>
        </p:nvSpPr>
        <p:spPr>
          <a:xfrm>
            <a:off x="4126975" y="5412377"/>
            <a:ext cx="178388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回顧上週進度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A24CF7F-6053-4FFD-BE69-5C13770E817C}"/>
              </a:ext>
            </a:extLst>
          </p:cNvPr>
          <p:cNvSpPr/>
          <p:nvPr/>
        </p:nvSpPr>
        <p:spPr>
          <a:xfrm>
            <a:off x="6058784" y="5412376"/>
            <a:ext cx="178388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確認本週事項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106F523-0583-47FC-9F5F-8FFB165E03F8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EB81CC8-D83D-4141-A5D6-DE4CA6DB6528}"/>
              </a:ext>
            </a:extLst>
          </p:cNvPr>
          <p:cNvGrpSpPr/>
          <p:nvPr/>
        </p:nvGrpSpPr>
        <p:grpSpPr>
          <a:xfrm>
            <a:off x="5753098" y="2203367"/>
            <a:ext cx="3609641" cy="2405845"/>
            <a:chOff x="4118609" y="1942256"/>
            <a:chExt cx="4323953" cy="2881936"/>
          </a:xfrm>
        </p:grpSpPr>
        <p:pic>
          <p:nvPicPr>
            <p:cNvPr id="7" name="Google Shape;162;p28">
              <a:extLst>
                <a:ext uri="{FF2B5EF4-FFF2-40B4-BE49-F238E27FC236}">
                  <a16:creationId xmlns:a16="http://schemas.microsoft.com/office/drawing/2014/main" id="{3E7CE9CB-5E39-479E-BF37-69DE8463B29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74667"/>
            <a:stretch/>
          </p:blipFill>
          <p:spPr>
            <a:xfrm>
              <a:off x="4118609" y="1942257"/>
              <a:ext cx="1199349" cy="2881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62;p28">
              <a:extLst>
                <a:ext uri="{FF2B5EF4-FFF2-40B4-BE49-F238E27FC236}">
                  <a16:creationId xmlns:a16="http://schemas.microsoft.com/office/drawing/2014/main" id="{6453637F-AD2C-4C85-A5B3-D71A404A9B0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3739"/>
            <a:stretch/>
          </p:blipFill>
          <p:spPr>
            <a:xfrm>
              <a:off x="5305526" y="1942256"/>
              <a:ext cx="3137036" cy="2881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內容版面配置區 7">
            <a:extLst>
              <a:ext uri="{FF2B5EF4-FFF2-40B4-BE49-F238E27FC236}">
                <a16:creationId xmlns:a16="http://schemas.microsoft.com/office/drawing/2014/main" id="{108AEBD1-2D6B-4D6E-B351-93D3510EDE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88" y="4855914"/>
            <a:ext cx="556460" cy="556460"/>
          </a:xfrm>
          <a:prstGeom prst="rect">
            <a:avLst/>
          </a:prstGeom>
        </p:spPr>
      </p:pic>
      <p:pic>
        <p:nvPicPr>
          <p:cNvPr id="29" name="內容版面配置區 7">
            <a:extLst>
              <a:ext uri="{FF2B5EF4-FFF2-40B4-BE49-F238E27FC236}">
                <a16:creationId xmlns:a16="http://schemas.microsoft.com/office/drawing/2014/main" id="{2E3CB325-D687-48F3-84FC-AB560A49B25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42" y="4855914"/>
            <a:ext cx="556460" cy="55646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1"/>
    </mc:Choice>
    <mc:Fallback xmlns="">
      <p:transition spd="slow" advTm="17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246D8AD9-43C6-421B-A6B9-667832454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1206" y="592543"/>
            <a:ext cx="5384127" cy="58285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開發中：每日會議</a:t>
            </a:r>
          </a:p>
        </p:txBody>
      </p:sp>
      <p:pic>
        <p:nvPicPr>
          <p:cNvPr id="5" name="Google Shape;170;p29">
            <a:extLst>
              <a:ext uri="{FF2B5EF4-FFF2-40B4-BE49-F238E27FC236}">
                <a16:creationId xmlns:a16="http://schemas.microsoft.com/office/drawing/2014/main" id="{C5853C5C-6EFA-49A3-B258-10D739ADD5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58" y="1183939"/>
            <a:ext cx="5399939" cy="58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DC53A8-CAE2-4B81-8F68-811192274C42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93614975-4CAE-4BBE-A89E-FA8F60186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17" y="5327490"/>
            <a:ext cx="1562411" cy="1562411"/>
          </a:xfrm>
          <a:prstGeom prst="rect">
            <a:avLst/>
          </a:prstGeo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8D06C-2E84-42C9-A05A-BAA353742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" y="5260932"/>
            <a:ext cx="1628968" cy="16289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6F08BC-8A79-4372-A41B-835705204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26" y="5281950"/>
            <a:ext cx="1628968" cy="1628968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1BB6423-2976-463D-B756-BB66F62D7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34" y="5282565"/>
            <a:ext cx="1621386" cy="1621386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04CD7A8-AC70-4C02-BBFD-511DFAB2068E}"/>
              </a:ext>
            </a:extLst>
          </p:cNvPr>
          <p:cNvSpPr/>
          <p:nvPr/>
        </p:nvSpPr>
        <p:spPr>
          <a:xfrm>
            <a:off x="6307608" y="1918397"/>
            <a:ext cx="4712785" cy="758144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420B73-5CE2-4B77-AFAA-EC505228B6E0}"/>
              </a:ext>
            </a:extLst>
          </p:cNvPr>
          <p:cNvSpPr/>
          <p:nvPr/>
        </p:nvSpPr>
        <p:spPr>
          <a:xfrm>
            <a:off x="6307609" y="2112802"/>
            <a:ext cx="4712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「昨天我做了什麼」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6D82A69-C236-4E76-BDF3-DC620F9AAB9D}"/>
              </a:ext>
            </a:extLst>
          </p:cNvPr>
          <p:cNvSpPr/>
          <p:nvPr/>
        </p:nvSpPr>
        <p:spPr>
          <a:xfrm>
            <a:off x="6307608" y="2870947"/>
            <a:ext cx="4712785" cy="758144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7E4AC5-18BF-47DB-ADE7-934BA5F4D8BE}"/>
              </a:ext>
            </a:extLst>
          </p:cNvPr>
          <p:cNvSpPr/>
          <p:nvPr/>
        </p:nvSpPr>
        <p:spPr>
          <a:xfrm>
            <a:off x="6307608" y="3065352"/>
            <a:ext cx="4712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「我有什麼需要跟大家確認的」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0A07C1E-C6BE-42BA-B8F9-B94B3038F438}"/>
              </a:ext>
            </a:extLst>
          </p:cNvPr>
          <p:cNvSpPr/>
          <p:nvPr/>
        </p:nvSpPr>
        <p:spPr>
          <a:xfrm>
            <a:off x="6307608" y="3823497"/>
            <a:ext cx="4712785" cy="758144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54AC1F-0240-4827-8C3C-645F9AD2DD7D}"/>
              </a:ext>
            </a:extLst>
          </p:cNvPr>
          <p:cNvSpPr/>
          <p:nvPr/>
        </p:nvSpPr>
        <p:spPr>
          <a:xfrm>
            <a:off x="6307609" y="4017902"/>
            <a:ext cx="4712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「我今天要做什麼」</a:t>
            </a:r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243560" y="192926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243559" y="2263398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291632" y="224011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644874" y="2261909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316175" y="2274708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997776" y="191428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737694" y="224011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359162" y="2286353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669326" y="2265613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258744" y="2930827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240494" y="3342857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721910" y="331817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321940" y="327732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370931" y="294545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359161" y="331242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608858" y="416325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618313" y="4357661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1240493" y="4357661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527140" y="2941629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5396382" y="331242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683576" y="2945557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721909" y="5002602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250735" y="499756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636074" y="5010064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037317" y="5011937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824417" y="4320025"/>
            <a:ext cx="180979" cy="194406"/>
          </a:xfrm>
          <a:prstGeom prst="rect">
            <a:avLst/>
          </a:prstGeom>
          <a:solidFill>
            <a:srgbClr val="76717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3"/>
    </mc:Choice>
    <mc:Fallback xmlns="">
      <p:transition spd="slow" advTm="1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開發中：</a:t>
            </a:r>
            <a:r>
              <a:rPr lang="zh-TW" altLang="zh-TW" dirty="0"/>
              <a:t>開發組任務</a:t>
            </a:r>
            <a:endParaRPr lang="zh-TW" altLang="en-US" dirty="0"/>
          </a:p>
        </p:txBody>
      </p:sp>
      <p:pic>
        <p:nvPicPr>
          <p:cNvPr id="7" name="Google Shape;177;p30">
            <a:extLst>
              <a:ext uri="{FF2B5EF4-FFF2-40B4-BE49-F238E27FC236}">
                <a16:creationId xmlns:a16="http://schemas.microsoft.com/office/drawing/2014/main" id="{8BCDEEC7-AAB2-43AB-B418-5FE6C6F2BE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31" y="2394062"/>
            <a:ext cx="4126296" cy="331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8;p30">
            <a:extLst>
              <a:ext uri="{FF2B5EF4-FFF2-40B4-BE49-F238E27FC236}">
                <a16:creationId xmlns:a16="http://schemas.microsoft.com/office/drawing/2014/main" id="{F702C2CD-982A-41B9-B6C2-B7EDC14FA0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189" y="2290520"/>
            <a:ext cx="6453380" cy="3416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28FD078-8DD2-4A64-8073-489BD91553D9}"/>
              </a:ext>
            </a:extLst>
          </p:cNvPr>
          <p:cNvSpPr/>
          <p:nvPr/>
        </p:nvSpPr>
        <p:spPr>
          <a:xfrm>
            <a:off x="353076" y="2034932"/>
            <a:ext cx="178388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拆分主任務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99EFB48-0673-4E76-B13B-74FDA4CC59F5}"/>
              </a:ext>
            </a:extLst>
          </p:cNvPr>
          <p:cNvSpPr/>
          <p:nvPr/>
        </p:nvSpPr>
        <p:spPr>
          <a:xfrm>
            <a:off x="5007825" y="2034932"/>
            <a:ext cx="178388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Review</a:t>
            </a:r>
            <a:endParaRPr lang="zh-TW" altLang="en-US" sz="2000" dirty="0">
              <a:solidFill>
                <a:schemeClr val="bg1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A6638A4-AF70-4716-B928-BE2DB25CFB71}"/>
              </a:ext>
            </a:extLst>
          </p:cNvPr>
          <p:cNvGrpSpPr/>
          <p:nvPr/>
        </p:nvGrpSpPr>
        <p:grpSpPr>
          <a:xfrm>
            <a:off x="5072349" y="1409700"/>
            <a:ext cx="647438" cy="670298"/>
            <a:chOff x="7374907" y="2175510"/>
            <a:chExt cx="647438" cy="670298"/>
          </a:xfrm>
        </p:grpSpPr>
        <p:pic>
          <p:nvPicPr>
            <p:cNvPr id="13" name="內容版面配置區 4">
              <a:extLst>
                <a:ext uri="{FF2B5EF4-FFF2-40B4-BE49-F238E27FC236}">
                  <a16:creationId xmlns:a16="http://schemas.microsoft.com/office/drawing/2014/main" id="{EAEA3A43-0ED1-451D-92EB-D692EE34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907" y="2175510"/>
              <a:ext cx="647438" cy="647438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BD0810E-AD7D-4EDA-A4C5-1B3D9232DA6A}"/>
                </a:ext>
              </a:extLst>
            </p:cNvPr>
            <p:cNvSpPr txBox="1"/>
            <p:nvPr/>
          </p:nvSpPr>
          <p:spPr>
            <a:xfrm>
              <a:off x="7576334" y="2584198"/>
              <a:ext cx="372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>
                  <a:solidFill>
                    <a:srgbClr val="FFA826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S</a:t>
              </a:r>
              <a:endParaRPr lang="zh-TW" altLang="en-US" sz="105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F965B32-D727-43A5-8ACD-CBD516CA69B2}"/>
              </a:ext>
            </a:extLst>
          </p:cNvPr>
          <p:cNvGrpSpPr/>
          <p:nvPr/>
        </p:nvGrpSpPr>
        <p:grpSpPr>
          <a:xfrm>
            <a:off x="515346" y="1409700"/>
            <a:ext cx="647438" cy="670298"/>
            <a:chOff x="7374907" y="2175510"/>
            <a:chExt cx="647438" cy="670298"/>
          </a:xfrm>
        </p:grpSpPr>
        <p:pic>
          <p:nvPicPr>
            <p:cNvPr id="16" name="內容版面配置區 4">
              <a:extLst>
                <a:ext uri="{FF2B5EF4-FFF2-40B4-BE49-F238E27FC236}">
                  <a16:creationId xmlns:a16="http://schemas.microsoft.com/office/drawing/2014/main" id="{A2E62CDF-B59D-4ED6-809E-58BA005B5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907" y="2175510"/>
              <a:ext cx="647438" cy="647438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9A9900E-507E-4EED-8DE3-327BCC8D4EF9}"/>
                </a:ext>
              </a:extLst>
            </p:cNvPr>
            <p:cNvSpPr txBox="1"/>
            <p:nvPr/>
          </p:nvSpPr>
          <p:spPr>
            <a:xfrm>
              <a:off x="7576334" y="2584198"/>
              <a:ext cx="372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>
                  <a:solidFill>
                    <a:srgbClr val="FFA826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S</a:t>
              </a:r>
              <a:endParaRPr lang="zh-TW" altLang="en-US" sz="105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endParaRPr>
            </a:p>
          </p:txBody>
        </p:sp>
      </p:grp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EB7866F-CB35-40C8-99BC-EA7037BE325C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741830" y="3355830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741830" y="2978471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2069432" y="2995553"/>
            <a:ext cx="433944" cy="12455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470296" y="2988243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3320674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3689067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4197643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4622704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5091491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3500081" y="5560278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6240767" y="4559350"/>
            <a:ext cx="824176" cy="19779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6"/>
    </mc:Choice>
    <mc:Fallback xmlns="">
      <p:transition spd="slow" advTm="2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158750"/>
            <a:ext cx="3732107" cy="51117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開發中：</a:t>
            </a:r>
            <a:r>
              <a:rPr lang="zh-TW" altLang="zh-TW" dirty="0"/>
              <a:t> </a:t>
            </a:r>
            <a:r>
              <a:rPr lang="en-US" altLang="zh-TW" dirty="0"/>
              <a:t>K</a:t>
            </a:r>
            <a:r>
              <a:rPr lang="zh-TW" altLang="zh-TW" dirty="0"/>
              <a:t>an</a:t>
            </a:r>
            <a:r>
              <a:rPr lang="en-US" altLang="zh-TW" dirty="0"/>
              <a:t>-B</a:t>
            </a:r>
            <a:r>
              <a:rPr lang="zh-TW" altLang="zh-TW" dirty="0"/>
              <a:t>an追蹤開發進度</a:t>
            </a:r>
            <a:endParaRPr lang="zh-TW" altLang="en-US" dirty="0"/>
          </a:p>
        </p:txBody>
      </p:sp>
      <p:pic>
        <p:nvPicPr>
          <p:cNvPr id="9" name="Google Shape;185;p31">
            <a:extLst>
              <a:ext uri="{FF2B5EF4-FFF2-40B4-BE49-F238E27FC236}">
                <a16:creationId xmlns:a16="http://schemas.microsoft.com/office/drawing/2014/main" id="{F534F6FB-B709-48DC-AF16-4CFB123CE4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943" y="3840285"/>
            <a:ext cx="7763577" cy="603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D2A381C-CFDB-45FE-98F7-39B05D3A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97" y="2884367"/>
            <a:ext cx="2578100" cy="266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DC9ACE-9882-434D-9388-223EA3AC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428" y="2884367"/>
            <a:ext cx="2276475" cy="2667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8BD743-E0AC-4E1E-8285-771805A91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66"/>
          <a:stretch/>
        </p:blipFill>
        <p:spPr>
          <a:xfrm>
            <a:off x="6199234" y="2884365"/>
            <a:ext cx="2466975" cy="2667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E5A1C8B-9868-4FA1-BAD8-A399FB5EDB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50" b="6248"/>
          <a:stretch/>
        </p:blipFill>
        <p:spPr>
          <a:xfrm>
            <a:off x="8923540" y="2884364"/>
            <a:ext cx="2257425" cy="2667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41636FA-536D-408A-B4AD-6EE1E5C67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598" y="1728154"/>
            <a:ext cx="3180648" cy="752907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D0FFFC2-B37D-4C1C-AFEE-6462E1265C5B}"/>
              </a:ext>
            </a:extLst>
          </p:cNvPr>
          <p:cNvGrpSpPr/>
          <p:nvPr/>
        </p:nvGrpSpPr>
        <p:grpSpPr>
          <a:xfrm>
            <a:off x="695455" y="1786850"/>
            <a:ext cx="647438" cy="670298"/>
            <a:chOff x="7374907" y="2175510"/>
            <a:chExt cx="647438" cy="670298"/>
          </a:xfrm>
        </p:grpSpPr>
        <p:pic>
          <p:nvPicPr>
            <p:cNvPr id="16" name="內容版面配置區 4">
              <a:extLst>
                <a:ext uri="{FF2B5EF4-FFF2-40B4-BE49-F238E27FC236}">
                  <a16:creationId xmlns:a16="http://schemas.microsoft.com/office/drawing/2014/main" id="{F8CCED40-B725-4E6E-BA49-827D9390A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907" y="2175510"/>
              <a:ext cx="647438" cy="647438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6E7B3E7-C6FF-4EA7-A981-D8AA91855285}"/>
                </a:ext>
              </a:extLst>
            </p:cNvPr>
            <p:cNvSpPr txBox="1"/>
            <p:nvPr/>
          </p:nvSpPr>
          <p:spPr>
            <a:xfrm>
              <a:off x="7576334" y="2584198"/>
              <a:ext cx="372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>
                  <a:solidFill>
                    <a:srgbClr val="FFA826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S</a:t>
              </a:r>
              <a:endParaRPr lang="zh-TW" altLang="en-US" sz="105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endParaRPr>
            </a:p>
          </p:txBody>
        </p:sp>
      </p:grpSp>
      <p:pic>
        <p:nvPicPr>
          <p:cNvPr id="18" name="內容版面配置區 7">
            <a:extLst>
              <a:ext uri="{FF2B5EF4-FFF2-40B4-BE49-F238E27FC236}">
                <a16:creationId xmlns:a16="http://schemas.microsoft.com/office/drawing/2014/main" id="{21DAE022-BF2A-4150-A068-9E6569FF117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19" y="1780889"/>
            <a:ext cx="647438" cy="647438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331C21D-7D92-4548-95F7-1F60C36E21CB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B57B36-1B7D-4815-AD46-74D9C5399CC5}"/>
              </a:ext>
            </a:extLst>
          </p:cNvPr>
          <p:cNvSpPr txBox="1"/>
          <p:nvPr/>
        </p:nvSpPr>
        <p:spPr>
          <a:xfrm>
            <a:off x="321534" y="121094"/>
            <a:ext cx="7875874" cy="120032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ln w="19050"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Table of Content</a:t>
            </a:r>
            <a:endParaRPr lang="zh-TW" altLang="en-US" sz="7200" dirty="0">
              <a:ln w="19050"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133F5D-E035-4FDA-B2E6-A889E1C173AA}"/>
              </a:ext>
            </a:extLst>
          </p:cNvPr>
          <p:cNvSpPr txBox="1"/>
          <p:nvPr/>
        </p:nvSpPr>
        <p:spPr>
          <a:xfrm>
            <a:off x="1304816" y="14742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專案細節及團隊分工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A2DE5B-2E5D-403B-BEC4-B1F3823FA09D}"/>
              </a:ext>
            </a:extLst>
          </p:cNvPr>
          <p:cNvSpPr txBox="1"/>
          <p:nvPr/>
        </p:nvSpPr>
        <p:spPr>
          <a:xfrm>
            <a:off x="2149768" y="255939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開發前階段</a:t>
            </a: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C33D52B2-1307-4E1B-8295-1558E83E7E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703" y="1662239"/>
            <a:ext cx="212867" cy="212867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CC88CE7A-ACB6-4942-B83D-EBE4336705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655" y="2747096"/>
            <a:ext cx="212867" cy="21286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4CA1A3C-B574-47A9-8566-9D8684F93253}"/>
              </a:ext>
            </a:extLst>
          </p:cNvPr>
          <p:cNvSpPr txBox="1"/>
          <p:nvPr/>
        </p:nvSpPr>
        <p:spPr>
          <a:xfrm>
            <a:off x="4386278" y="2742616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200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確認需求</a:t>
            </a:r>
            <a:endParaRPr lang="en-US" altLang="zh-TW" sz="2000">
              <a:solidFill>
                <a:srgbClr val="EF6C00"/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7021BC-9AA5-450B-BE8C-39D5C8FE09F6}"/>
              </a:ext>
            </a:extLst>
          </p:cNvPr>
          <p:cNvSpPr txBox="1"/>
          <p:nvPr/>
        </p:nvSpPr>
        <p:spPr>
          <a:xfrm>
            <a:off x="2149768" y="36445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開發中階段</a:t>
            </a:r>
          </a:p>
        </p:txBody>
      </p:sp>
      <p:pic>
        <p:nvPicPr>
          <p:cNvPr id="21" name="圖形 20">
            <a:extLst>
              <a:ext uri="{FF2B5EF4-FFF2-40B4-BE49-F238E27FC236}">
                <a16:creationId xmlns:a16="http://schemas.microsoft.com/office/drawing/2014/main" id="{351EBC5A-8F8F-4803-9003-612B20517A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655" y="3831953"/>
            <a:ext cx="212867" cy="21286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509910-0693-4F11-AFEF-5675A1B7CEE8}"/>
              </a:ext>
            </a:extLst>
          </p:cNvPr>
          <p:cNvSpPr txBox="1"/>
          <p:nvPr/>
        </p:nvSpPr>
        <p:spPr>
          <a:xfrm>
            <a:off x="4386278" y="3802565"/>
            <a:ext cx="306686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TW" sz="200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scrum</a:t>
            </a:r>
            <a:r>
              <a:rPr lang="zh-TW" altLang="en-US" sz="200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會議、看板、</a:t>
            </a:r>
            <a:r>
              <a:rPr lang="en-US" altLang="zh-TW" sz="200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CICD</a:t>
            </a:r>
            <a:endParaRPr lang="zh-TW" altLang="en-US" sz="2000">
              <a:solidFill>
                <a:srgbClr val="EF6C00"/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F39C605-9022-4B7C-81E9-407C77E7F5FE}"/>
              </a:ext>
            </a:extLst>
          </p:cNvPr>
          <p:cNvSpPr txBox="1"/>
          <p:nvPr/>
        </p:nvSpPr>
        <p:spPr>
          <a:xfrm>
            <a:off x="2149768" y="47296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開發後階段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9A4C0ABE-D97B-448F-81AC-18B4A9DD81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655" y="4916810"/>
            <a:ext cx="212867" cy="21286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0B9873-8D3F-4B5D-A801-FB53996E0A95}"/>
              </a:ext>
            </a:extLst>
          </p:cNvPr>
          <p:cNvSpPr txBox="1"/>
          <p:nvPr/>
        </p:nvSpPr>
        <p:spPr>
          <a:xfrm>
            <a:off x="4386278" y="4862514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200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需求測試</a:t>
            </a:r>
            <a:endParaRPr lang="en-US" altLang="zh-TW" sz="2000">
              <a:solidFill>
                <a:srgbClr val="EF6C00"/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B2DD6A-549E-4815-8F40-2E20D6793C5B}"/>
              </a:ext>
            </a:extLst>
          </p:cNvPr>
          <p:cNvSpPr txBox="1"/>
          <p:nvPr/>
        </p:nvSpPr>
        <p:spPr>
          <a:xfrm>
            <a:off x="1304816" y="58147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問題與解方</a:t>
            </a:r>
          </a:p>
        </p:txBody>
      </p:sp>
      <p:pic>
        <p:nvPicPr>
          <p:cNvPr id="27" name="圖形 26">
            <a:extLst>
              <a:ext uri="{FF2B5EF4-FFF2-40B4-BE49-F238E27FC236}">
                <a16:creationId xmlns:a16="http://schemas.microsoft.com/office/drawing/2014/main" id="{BC1BD675-F3C1-4222-BFBD-CE1B56F10C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703" y="6001666"/>
            <a:ext cx="212867" cy="21286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7"/>
    </mc:Choice>
    <mc:Fallback xmlns="">
      <p:transition spd="slow" advTm="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開發中：</a:t>
            </a:r>
            <a:r>
              <a:rPr lang="zh-TW" altLang="zh-TW" dirty="0"/>
              <a:t>開發工具及CICD</a:t>
            </a:r>
            <a:endParaRPr lang="zh-TW" altLang="en-US" dirty="0"/>
          </a:p>
        </p:txBody>
      </p:sp>
      <p:sp>
        <p:nvSpPr>
          <p:cNvPr id="7" name="Google Shape;191;p32">
            <a:extLst>
              <a:ext uri="{FF2B5EF4-FFF2-40B4-BE49-F238E27FC236}">
                <a16:creationId xmlns:a16="http://schemas.microsoft.com/office/drawing/2014/main" id="{57245314-822F-4755-8F0A-D1A96EA229B2}"/>
              </a:ext>
            </a:extLst>
          </p:cNvPr>
          <p:cNvSpPr txBox="1">
            <a:spLocks/>
          </p:cNvSpPr>
          <p:nvPr/>
        </p:nvSpPr>
        <p:spPr>
          <a:xfrm>
            <a:off x="12690728" y="96859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作為版本控制工具</a:t>
            </a:r>
          </a:p>
          <a:p>
            <a:r>
              <a:rPr lang="en-US" altLang="zh-TW" dirty="0"/>
              <a:t>trunk based development</a:t>
            </a:r>
            <a:endParaRPr lang="en-US" dirty="0"/>
          </a:p>
          <a:p>
            <a:r>
              <a:rPr lang="zh-TW" altLang="en-US" dirty="0"/>
              <a:t>持續將</a:t>
            </a:r>
            <a:r>
              <a:rPr lang="en-US" altLang="zh-TW" dirty="0"/>
              <a:t>App</a:t>
            </a:r>
            <a:r>
              <a:rPr lang="zh-TW" altLang="en-US" dirty="0"/>
              <a:t>部署至</a:t>
            </a:r>
            <a:r>
              <a:rPr lang="en-US" altLang="zh-TW" dirty="0"/>
              <a:t>expo go </a:t>
            </a:r>
            <a:r>
              <a:rPr lang="zh-TW" altLang="en-US" dirty="0"/>
              <a:t>上供開發團隊以外的人測試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B0C5FD-337E-4321-BC15-661DB1AA2A63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0" name="Picture 2" descr="GitHub 入門(一) — 如何建立Git專案. 引言| by 趙子榮| Medium">
            <a:extLst>
              <a:ext uri="{FF2B5EF4-FFF2-40B4-BE49-F238E27FC236}">
                <a16:creationId xmlns:a16="http://schemas.microsoft.com/office/drawing/2014/main" id="{C0AFDDFB-6C64-4954-B7F8-27C5DB65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" y="1542515"/>
            <a:ext cx="2507931" cy="92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ow To Setup Trunk Based Development With Vamp and Reduce Merging Hell">
            <a:extLst>
              <a:ext uri="{FF2B5EF4-FFF2-40B4-BE49-F238E27FC236}">
                <a16:creationId xmlns:a16="http://schemas.microsoft.com/office/drawing/2014/main" id="{528F5793-493D-4C78-BD85-A7DDB8F1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3917" y1="72293" x2="43917" y2="72293"/>
                        <a14:foregroundMark x1="25250" y1="63376" x2="25250" y2="63376"/>
                        <a14:foregroundMark x1="57083" y1="58758" x2="58750" y2="61624"/>
                        <a14:foregroundMark x1="51833" y1="50318" x2="54083" y2="54618"/>
                        <a14:foregroundMark x1="14667" y1="50637" x2="17250" y2="55255"/>
                        <a14:foregroundMark x1="17083" y1="52389" x2="21750" y2="59236"/>
                        <a14:foregroundMark x1="24917" y1="63854" x2="29167" y2="70860"/>
                        <a14:backgroundMark x1="21417" y1="25000" x2="8583" y2="17994"/>
                        <a14:backgroundMark x1="8583" y1="17994" x2="7833" y2="11146"/>
                        <a14:backgroundMark x1="18250" y1="30732" x2="25917" y2="25478"/>
                        <a14:backgroundMark x1="25917" y1="25478" x2="28417" y2="12739"/>
                        <a14:backgroundMark x1="28417" y1="12739" x2="28417" y2="12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55" y="2088957"/>
            <a:ext cx="9104148" cy="47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Expo - Apps on Google Play">
            <a:extLst>
              <a:ext uri="{FF2B5EF4-FFF2-40B4-BE49-F238E27FC236}">
                <a16:creationId xmlns:a16="http://schemas.microsoft.com/office/drawing/2014/main" id="{42B80976-9CFC-49DF-B6F2-BEACC04B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984" r="89844">
                        <a14:foregroundMark x1="43164" y1="46800" x2="50977" y2="48000"/>
                        <a14:foregroundMark x1="57813" y1="48000" x2="61914" y2="49200"/>
                        <a14:foregroundMark x1="69141" y1="49200" x2="69141" y2="60400"/>
                        <a14:foregroundMark x1="81641" y1="50000" x2="81641" y2="55200"/>
                        <a14:foregroundMark x1="9180" y1="66000" x2="8984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193" y="1473632"/>
            <a:ext cx="2185976" cy="10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EFD536B-FB13-42F2-898C-9498BDB13F8B}"/>
              </a:ext>
            </a:extLst>
          </p:cNvPr>
          <p:cNvCxnSpPr>
            <a:cxnSpLocks/>
          </p:cNvCxnSpPr>
          <p:nvPr/>
        </p:nvCxnSpPr>
        <p:spPr>
          <a:xfrm>
            <a:off x="4489945" y="2008804"/>
            <a:ext cx="2431812" cy="0"/>
          </a:xfrm>
          <a:prstGeom prst="straightConnector1">
            <a:avLst/>
          </a:prstGeom>
          <a:ln w="76200">
            <a:solidFill>
              <a:srgbClr val="EF6C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>
            <a:extLst>
              <a:ext uri="{FF2B5EF4-FFF2-40B4-BE49-F238E27FC236}">
                <a16:creationId xmlns:a16="http://schemas.microsoft.com/office/drawing/2014/main" id="{B42A51E2-CC47-486F-A918-F961DFBDCAE2}"/>
              </a:ext>
            </a:extLst>
          </p:cNvPr>
          <p:cNvSpPr txBox="1">
            <a:spLocks/>
          </p:cNvSpPr>
          <p:nvPr/>
        </p:nvSpPr>
        <p:spPr>
          <a:xfrm>
            <a:off x="5153824" y="1468231"/>
            <a:ext cx="1104054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Deploy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5"/>
    </mc:Choice>
    <mc:Fallback xmlns="">
      <p:transition spd="slow" advTm="17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AE157B9-25A4-4215-9B1B-364DC73D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3335867" cy="511175"/>
          </a:xfrm>
        </p:spPr>
        <p:txBody>
          <a:bodyPr/>
          <a:lstStyle/>
          <a:p>
            <a:r>
              <a:rPr lang="zh-TW" altLang="en-US" dirty="0"/>
              <a:t>開發中：</a:t>
            </a:r>
            <a:r>
              <a:rPr lang="zh-TW" altLang="zh-TW" dirty="0"/>
              <a:t>開發工具及CICD</a:t>
            </a:r>
            <a:endParaRPr lang="zh-TW" altLang="en-US" dirty="0"/>
          </a:p>
        </p:txBody>
      </p:sp>
      <p:pic>
        <p:nvPicPr>
          <p:cNvPr id="6" name="圖片 6" descr="一張含有 桌 的圖片&#10;&#10;自動產生的描述">
            <a:extLst>
              <a:ext uri="{FF2B5EF4-FFF2-40B4-BE49-F238E27FC236}">
                <a16:creationId xmlns:a16="http://schemas.microsoft.com/office/drawing/2014/main" id="{808A39CE-3E0A-4427-A56A-FC6A750F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2001037"/>
            <a:ext cx="9982200" cy="1914525"/>
          </a:xfrm>
          <a:prstGeom prst="rect">
            <a:avLst/>
          </a:prstGeom>
        </p:spPr>
      </p:pic>
      <p:pic>
        <p:nvPicPr>
          <p:cNvPr id="7" name="圖片 7" descr="一張含有 桌 的圖片&#10;&#10;自動產生的描述">
            <a:extLst>
              <a:ext uri="{FF2B5EF4-FFF2-40B4-BE49-F238E27FC236}">
                <a16:creationId xmlns:a16="http://schemas.microsoft.com/office/drawing/2014/main" id="{8A4378F2-8694-4541-B400-F4475F5F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" y="2626512"/>
            <a:ext cx="11210925" cy="2447925"/>
          </a:xfrm>
          <a:prstGeom prst="rect">
            <a:avLst/>
          </a:prstGeom>
        </p:spPr>
      </p:pic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E90C21BE-78EF-4A55-8628-BA925A265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00" y="1570756"/>
            <a:ext cx="6634984" cy="4231830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0A1DC3-348A-4236-8829-5438325316E3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 descr="GitHub 入門(一) — 如何建立Git專案. 引言| by 趙子榮| Medium">
            <a:extLst>
              <a:ext uri="{FF2B5EF4-FFF2-40B4-BE49-F238E27FC236}">
                <a16:creationId xmlns:a16="http://schemas.microsoft.com/office/drawing/2014/main" id="{C2ABBC38-F7D0-4AE2-9C7E-7EB464BE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09" y="5893629"/>
            <a:ext cx="2507931" cy="92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xpo - Apps on Google Play">
            <a:extLst>
              <a:ext uri="{FF2B5EF4-FFF2-40B4-BE49-F238E27FC236}">
                <a16:creationId xmlns:a16="http://schemas.microsoft.com/office/drawing/2014/main" id="{B5B8D096-D22D-4DC9-9E0B-6045074D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984" r="89844">
                        <a14:foregroundMark x1="43164" y1="46800" x2="50977" y2="48000"/>
                        <a14:foregroundMark x1="57813" y1="48000" x2="61914" y2="49200"/>
                        <a14:foregroundMark x1="69141" y1="49200" x2="69141" y2="60400"/>
                        <a14:foregroundMark x1="81641" y1="50000" x2="81641" y2="55200"/>
                        <a14:foregroundMark x1="9180" y1="66000" x2="8984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" y="1079172"/>
            <a:ext cx="2185976" cy="10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6" y="2254664"/>
            <a:ext cx="347162" cy="1318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4112619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5035853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5379147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5654112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4757150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4443385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3482392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3177682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5" y="2872972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B963755E-4F01-42BE-A7CF-B808ABA658FE}"/>
              </a:ext>
            </a:extLst>
          </p:cNvPr>
          <p:cNvSpPr/>
          <p:nvPr/>
        </p:nvSpPr>
        <p:spPr>
          <a:xfrm>
            <a:off x="4740294" y="2576204"/>
            <a:ext cx="432837" cy="12918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8"/>
    </mc:Choice>
    <mc:Fallback xmlns="">
      <p:transition spd="slow" advTm="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586752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開發後階段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4480E74-3C6A-43EE-B319-3A2790E63661}"/>
              </a:ext>
            </a:extLst>
          </p:cNvPr>
          <p:cNvSpPr/>
          <p:nvPr/>
        </p:nvSpPr>
        <p:spPr>
          <a:xfrm>
            <a:off x="1215045" y="6226448"/>
            <a:ext cx="2408531" cy="249352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5493D6B-7E65-4127-90B5-7EA1302E9F33}"/>
              </a:ext>
            </a:extLst>
          </p:cNvPr>
          <p:cNvSpPr/>
          <p:nvPr/>
        </p:nvSpPr>
        <p:spPr>
          <a:xfrm>
            <a:off x="3712957" y="6226448"/>
            <a:ext cx="507681" cy="249352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3D01C95-6D6F-4BF6-BA85-D6F70C66B302}"/>
              </a:ext>
            </a:extLst>
          </p:cNvPr>
          <p:cNvSpPr/>
          <p:nvPr/>
        </p:nvSpPr>
        <p:spPr>
          <a:xfrm>
            <a:off x="1215045" y="6226448"/>
            <a:ext cx="2408531" cy="249352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277662FE-FA30-4741-89D1-879F8589E8F9}"/>
              </a:ext>
            </a:extLst>
          </p:cNvPr>
          <p:cNvSpPr/>
          <p:nvPr/>
        </p:nvSpPr>
        <p:spPr>
          <a:xfrm>
            <a:off x="3712957" y="6226448"/>
            <a:ext cx="507681" cy="249352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1F6942C0-FDB4-4F76-BC9D-87CACDEADC05}"/>
              </a:ext>
            </a:extLst>
          </p:cNvPr>
          <p:cNvSpPr/>
          <p:nvPr/>
        </p:nvSpPr>
        <p:spPr>
          <a:xfrm>
            <a:off x="790384" y="6226448"/>
            <a:ext cx="335280" cy="249352"/>
          </a:xfrm>
          <a:prstGeom prst="roundRect">
            <a:avLst>
              <a:gd name="adj" fmla="val 15543"/>
            </a:avLst>
          </a:prstGeom>
          <a:solidFill>
            <a:srgbClr val="FFA8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"/>
    </mc:Choice>
    <mc:Fallback xmlns="">
      <p:transition spd="slow" advTm="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zh-TW" altLang="en-US" dirty="0"/>
              <a:t>開發後：</a:t>
            </a:r>
            <a:r>
              <a:rPr lang="en-US" altLang="zh-TW" dirty="0"/>
              <a:t>Review Meeting</a:t>
            </a:r>
          </a:p>
        </p:txBody>
      </p:sp>
      <p:pic>
        <p:nvPicPr>
          <p:cNvPr id="8" name="Google Shape;216;p35">
            <a:extLst>
              <a:ext uri="{FF2B5EF4-FFF2-40B4-BE49-F238E27FC236}">
                <a16:creationId xmlns:a16="http://schemas.microsoft.com/office/drawing/2014/main" id="{D2AC2AAB-D5EE-4BC5-AB65-0A06039FCD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495" y="1424170"/>
            <a:ext cx="3765615" cy="5101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F243BC1-E11D-4117-853C-F50E3416E7EC}"/>
              </a:ext>
            </a:extLst>
          </p:cNvPr>
          <p:cNvSpPr/>
          <p:nvPr/>
        </p:nvSpPr>
        <p:spPr>
          <a:xfrm>
            <a:off x="10722102" y="679289"/>
            <a:ext cx="988017" cy="86878"/>
          </a:xfrm>
          <a:prstGeom prst="roundRect">
            <a:avLst>
              <a:gd name="adj" fmla="val 15543"/>
            </a:avLst>
          </a:prstGeom>
          <a:solidFill>
            <a:srgbClr val="05944F"/>
          </a:solidFill>
          <a:ln>
            <a:noFill/>
          </a:ln>
          <a:effectLst>
            <a:glow rad="228600">
              <a:srgbClr val="05944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7">
            <a:extLst>
              <a:ext uri="{FF2B5EF4-FFF2-40B4-BE49-F238E27FC236}">
                <a16:creationId xmlns:a16="http://schemas.microsoft.com/office/drawing/2014/main" id="{B115CC8A-2556-4DA1-8750-A83C712A54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61" y="1424170"/>
            <a:ext cx="572154" cy="572154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A61FD6F-BFC2-4447-82B8-94907F29A71A}"/>
              </a:ext>
            </a:extLst>
          </p:cNvPr>
          <p:cNvSpPr/>
          <p:nvPr/>
        </p:nvSpPr>
        <p:spPr>
          <a:xfrm>
            <a:off x="1350743" y="2869731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Review Meeting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8188E9A-17C5-48F4-AE46-DE2079ED7267}"/>
              </a:ext>
            </a:extLst>
          </p:cNvPr>
          <p:cNvSpPr/>
          <p:nvPr/>
        </p:nvSpPr>
        <p:spPr>
          <a:xfrm>
            <a:off x="1350743" y="1996324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檢視</a:t>
            </a:r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sprint</a:t>
            </a:r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產出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AD04F0E-5E91-4635-869A-AA276D6FDA01}"/>
              </a:ext>
            </a:extLst>
          </p:cNvPr>
          <p:cNvSpPr/>
          <p:nvPr/>
        </p:nvSpPr>
        <p:spPr>
          <a:xfrm>
            <a:off x="1350743" y="3746385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公開測試結果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CD54F42-CA27-4068-983B-FE969F849E5D}"/>
              </a:ext>
            </a:extLst>
          </p:cNvPr>
          <p:cNvSpPr/>
          <p:nvPr/>
        </p:nvSpPr>
        <p:spPr>
          <a:xfrm>
            <a:off x="1350743" y="4623039"/>
            <a:ext cx="4461314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討論下一個</a:t>
            </a:r>
            <a:r>
              <a:rPr lang="en-US" altLang="zh-TW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Sprint</a:t>
            </a:r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行動內容</a:t>
            </a:r>
          </a:p>
        </p:txBody>
      </p:sp>
    </p:spTree>
    <p:extLst>
      <p:ext uri="{BB962C8B-B14F-4D97-AF65-F5344CB8AC3E}">
        <p14:creationId xmlns:p14="http://schemas.microsoft.com/office/powerpoint/2010/main" val="40980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912B4-AE04-4EF9-9C5E-2B17ADB7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Noto Sans TC Medium"/>
              </a:rPr>
              <a:t>開發</a:t>
            </a:r>
            <a:r>
              <a:rPr lang="zh-TW" altLang="en-US">
                <a:ea typeface="Noto Sans TC Medium"/>
              </a:rPr>
              <a:t>後</a:t>
            </a:r>
            <a:r>
              <a:rPr lang="zh-TW" altLang="en-US" dirty="0">
                <a:ea typeface="Noto Sans TC Medium"/>
              </a:rPr>
              <a:t>：持續調查需求</a:t>
            </a:r>
            <a:endParaRPr lang="zh-TW" altLang="en-US" dirty="0"/>
          </a:p>
        </p:txBody>
      </p:sp>
      <p:pic>
        <p:nvPicPr>
          <p:cNvPr id="10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A7C31C98-001B-4C66-8B55-14E82B228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3325016"/>
            <a:ext cx="2743200" cy="1543050"/>
          </a:xfrm>
          <a:prstGeom prst="rect">
            <a:avLst/>
          </a:prstGeom>
        </p:spPr>
      </p:pic>
      <p:pic>
        <p:nvPicPr>
          <p:cNvPr id="11" name="圖片 11">
            <a:extLst>
              <a:ext uri="{FF2B5EF4-FFF2-40B4-BE49-F238E27FC236}">
                <a16:creationId xmlns:a16="http://schemas.microsoft.com/office/drawing/2014/main" id="{D602AAA8-FF13-4D63-9AA3-74D1D0703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924" y="2002629"/>
            <a:ext cx="1632936" cy="4114800"/>
          </a:xfrm>
          <a:prstGeom prst="rect">
            <a:avLst/>
          </a:prstGeom>
        </p:spPr>
      </p:pic>
      <p:pic>
        <p:nvPicPr>
          <p:cNvPr id="12" name="圖片 12">
            <a:extLst>
              <a:ext uri="{FF2B5EF4-FFF2-40B4-BE49-F238E27FC236}">
                <a16:creationId xmlns:a16="http://schemas.microsoft.com/office/drawing/2014/main" id="{CDBA890C-1B88-4C27-A861-9D0148188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470" y="2039141"/>
            <a:ext cx="1961491" cy="4114800"/>
          </a:xfrm>
          <a:prstGeom prst="rect">
            <a:avLst/>
          </a:prstGeom>
        </p:spPr>
      </p:pic>
      <p:pic>
        <p:nvPicPr>
          <p:cNvPr id="14" name="圖片 4" descr="一張含有 桌 的圖片&#10;&#10;自動產生的描述">
            <a:extLst>
              <a:ext uri="{FF2B5EF4-FFF2-40B4-BE49-F238E27FC236}">
                <a16:creationId xmlns:a16="http://schemas.microsoft.com/office/drawing/2014/main" id="{797AAC4A-2AA3-4DB3-94EE-04A9D130D4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61" y="1884362"/>
            <a:ext cx="4142322" cy="4351338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861A94C-39BA-477A-9482-6E0BAD5C31DB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B1DD655-02ED-4D81-B262-1377F986D001}"/>
              </a:ext>
            </a:extLst>
          </p:cNvPr>
          <p:cNvGrpSpPr/>
          <p:nvPr/>
        </p:nvGrpSpPr>
        <p:grpSpPr>
          <a:xfrm>
            <a:off x="6774262" y="1048945"/>
            <a:ext cx="2169700" cy="1165213"/>
            <a:chOff x="-4415765" y="3122885"/>
            <a:chExt cx="2169700" cy="1165213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A6CBF2A-AD5D-4832-88DF-9829F5A3369E}"/>
                </a:ext>
              </a:extLst>
            </p:cNvPr>
            <p:cNvSpPr/>
            <p:nvPr/>
          </p:nvSpPr>
          <p:spPr>
            <a:xfrm>
              <a:off x="-4415765" y="3776923"/>
              <a:ext cx="2136825" cy="511175"/>
            </a:xfrm>
            <a:prstGeom prst="roundRect">
              <a:avLst/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訪談</a:t>
              </a:r>
            </a:p>
          </p:txBody>
        </p:sp>
        <p:pic>
          <p:nvPicPr>
            <p:cNvPr id="26" name="內容版面配置區 4">
              <a:extLst>
                <a:ext uri="{FF2B5EF4-FFF2-40B4-BE49-F238E27FC236}">
                  <a16:creationId xmlns:a16="http://schemas.microsoft.com/office/drawing/2014/main" id="{4A60BC3B-4A32-4D89-BB7C-2CFFAC988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0642" y="3149996"/>
              <a:ext cx="636390" cy="636390"/>
            </a:xfrm>
            <a:prstGeom prst="rect">
              <a:avLst/>
            </a:prstGeom>
          </p:spPr>
        </p:pic>
        <p:pic>
          <p:nvPicPr>
            <p:cNvPr id="27" name="內容版面配置區 7">
              <a:extLst>
                <a:ext uri="{FF2B5EF4-FFF2-40B4-BE49-F238E27FC236}">
                  <a16:creationId xmlns:a16="http://schemas.microsoft.com/office/drawing/2014/main" id="{86111317-F149-4655-9226-38334FF1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11280" y="3122885"/>
              <a:ext cx="663500" cy="6635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FC764D5B-5703-4A06-AA7E-C889D0CF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9565" y="3143903"/>
              <a:ext cx="663500" cy="663500"/>
            </a:xfrm>
            <a:prstGeom prst="rect">
              <a:avLst/>
            </a:prstGeom>
          </p:spPr>
        </p:pic>
        <p:pic>
          <p:nvPicPr>
            <p:cNvPr id="29" name="內容版面配置區 4">
              <a:extLst>
                <a:ext uri="{FF2B5EF4-FFF2-40B4-BE49-F238E27FC236}">
                  <a16:creationId xmlns:a16="http://schemas.microsoft.com/office/drawing/2014/main" id="{F051C9EE-8262-4299-9D19-FF6CC468A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17114" y="3140024"/>
              <a:ext cx="660412" cy="660412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BA2E91D-C263-4A8A-8E30-7A9BADF4AA72}"/>
              </a:ext>
            </a:extLst>
          </p:cNvPr>
          <p:cNvGrpSpPr/>
          <p:nvPr/>
        </p:nvGrpSpPr>
        <p:grpSpPr>
          <a:xfrm>
            <a:off x="455269" y="994335"/>
            <a:ext cx="2136825" cy="1165288"/>
            <a:chOff x="-4415765" y="38831"/>
            <a:chExt cx="2136825" cy="1165288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3390E82C-513B-4581-AD4B-03ABE72016BD}"/>
                </a:ext>
              </a:extLst>
            </p:cNvPr>
            <p:cNvSpPr/>
            <p:nvPr/>
          </p:nvSpPr>
          <p:spPr>
            <a:xfrm>
              <a:off x="-4415765" y="692944"/>
              <a:ext cx="2136825" cy="511175"/>
            </a:xfrm>
            <a:prstGeom prst="roundRect">
              <a:avLst/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Maze</a:t>
              </a:r>
              <a:r>
                <a:rPr lang="zh-TW" altLang="en-US" sz="200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易用性測試</a:t>
              </a:r>
            </a:p>
          </p:txBody>
        </p:sp>
        <p:pic>
          <p:nvPicPr>
            <p:cNvPr id="30" name="內容版面配置區 7">
              <a:extLst>
                <a:ext uri="{FF2B5EF4-FFF2-40B4-BE49-F238E27FC236}">
                  <a16:creationId xmlns:a16="http://schemas.microsoft.com/office/drawing/2014/main" id="{AF7723E6-5BA2-4660-931E-13C05D668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25544" y="38831"/>
              <a:ext cx="665107" cy="665107"/>
            </a:xfrm>
            <a:prstGeom prst="rect">
              <a:avLst/>
            </a:prstGeom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B0ED513-964C-415B-9E3F-1283399D7D25}"/>
              </a:ext>
            </a:extLst>
          </p:cNvPr>
          <p:cNvSpPr txBox="1"/>
          <p:nvPr/>
        </p:nvSpPr>
        <p:spPr>
          <a:xfrm>
            <a:off x="1323202" y="157003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12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次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6B7506B-3F13-4635-B50E-51D00984FBE2}"/>
              </a:ext>
            </a:extLst>
          </p:cNvPr>
          <p:cNvSpPr txBox="1"/>
          <p:nvPr/>
        </p:nvSpPr>
        <p:spPr>
          <a:xfrm>
            <a:off x="9925109" y="86266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SemBd" panose="020B0702040504020204" pitchFamily="34"/>
              </a:rPr>
              <a:t>Sprint 1</a:t>
            </a:r>
            <a:endParaRPr lang="zh-TW" altLang="en-US" sz="3200" dirty="0">
              <a:ln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7"/>
    </mc:Choice>
    <mc:Fallback xmlns="">
      <p:transition spd="slow" advTm="17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4">
            <a:extLst>
              <a:ext uri="{FF2B5EF4-FFF2-40B4-BE49-F238E27FC236}">
                <a16:creationId xmlns:a16="http://schemas.microsoft.com/office/drawing/2014/main" id="{17D65700-C409-439D-AEFF-D0E7ADF5E7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8" b="-273"/>
          <a:stretch/>
        </p:blipFill>
        <p:spPr>
          <a:xfrm>
            <a:off x="1738333" y="1878278"/>
            <a:ext cx="3387391" cy="40772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開發後：使用者測試</a:t>
            </a:r>
          </a:p>
        </p:txBody>
      </p:sp>
      <p:pic>
        <p:nvPicPr>
          <p:cNvPr id="1026" name="Picture 2" descr="File:Taiwan-icon.svg - 维基百科，自由的百科全书">
            <a:extLst>
              <a:ext uri="{FF2B5EF4-FFF2-40B4-BE49-F238E27FC236}">
                <a16:creationId xmlns:a16="http://schemas.microsoft.com/office/drawing/2014/main" id="{76C10E88-DF7E-4AF3-AADF-DEB75052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5" y="4138077"/>
            <a:ext cx="1586158" cy="25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D7E7AF-524F-4C82-BE8B-BCDA17605E75}"/>
              </a:ext>
            </a:extLst>
          </p:cNvPr>
          <p:cNvCxnSpPr>
            <a:cxnSpLocks/>
          </p:cNvCxnSpPr>
          <p:nvPr/>
        </p:nvCxnSpPr>
        <p:spPr>
          <a:xfrm flipH="1">
            <a:off x="708420" y="4478773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C9558B1B-9578-487A-9957-160EC5F2CE2A}"/>
              </a:ext>
            </a:extLst>
          </p:cNvPr>
          <p:cNvSpPr txBox="1">
            <a:spLocks/>
          </p:cNvSpPr>
          <p:nvPr/>
        </p:nvSpPr>
        <p:spPr>
          <a:xfrm>
            <a:off x="368467" y="4369428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E4D16667-F2A5-4929-88AF-ECB22DAAD47E}"/>
              </a:ext>
            </a:extLst>
          </p:cNvPr>
          <p:cNvSpPr txBox="1">
            <a:spLocks/>
          </p:cNvSpPr>
          <p:nvPr/>
        </p:nvSpPr>
        <p:spPr>
          <a:xfrm>
            <a:off x="0" y="5112935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FDFBA89-E156-4391-B025-260C7E3FA187}"/>
              </a:ext>
            </a:extLst>
          </p:cNvPr>
          <p:cNvSpPr txBox="1">
            <a:spLocks/>
          </p:cNvSpPr>
          <p:nvPr/>
        </p:nvSpPr>
        <p:spPr>
          <a:xfrm>
            <a:off x="1415724" y="5235217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3174AD3-D9E4-44EC-9D37-2A22CD7E5542}"/>
              </a:ext>
            </a:extLst>
          </p:cNvPr>
          <p:cNvSpPr txBox="1">
            <a:spLocks/>
          </p:cNvSpPr>
          <p:nvPr/>
        </p:nvSpPr>
        <p:spPr>
          <a:xfrm>
            <a:off x="1190789" y="5955573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2FCCD2B-F4E1-4AC5-9C41-89081C648F3E}"/>
              </a:ext>
            </a:extLst>
          </p:cNvPr>
          <p:cNvCxnSpPr>
            <a:cxnSpLocks/>
          </p:cNvCxnSpPr>
          <p:nvPr/>
        </p:nvCxnSpPr>
        <p:spPr>
          <a:xfrm flipH="1">
            <a:off x="324264" y="5271253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DD2474C-63A5-4E91-A2A1-8884E1B8649B}"/>
              </a:ext>
            </a:extLst>
          </p:cNvPr>
          <p:cNvCxnSpPr>
            <a:cxnSpLocks/>
          </p:cNvCxnSpPr>
          <p:nvPr/>
        </p:nvCxnSpPr>
        <p:spPr>
          <a:xfrm flipH="1">
            <a:off x="898614" y="6102792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32621D6-1430-4337-BEA1-4B9D656B8A08}"/>
              </a:ext>
            </a:extLst>
          </p:cNvPr>
          <p:cNvCxnSpPr>
            <a:cxnSpLocks/>
          </p:cNvCxnSpPr>
          <p:nvPr/>
        </p:nvCxnSpPr>
        <p:spPr>
          <a:xfrm flipH="1">
            <a:off x="1158325" y="5403746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CD41353-CB29-4664-923A-18669E270A6B}"/>
              </a:ext>
            </a:extLst>
          </p:cNvPr>
          <p:cNvCxnSpPr>
            <a:cxnSpLocks/>
          </p:cNvCxnSpPr>
          <p:nvPr/>
        </p:nvCxnSpPr>
        <p:spPr>
          <a:xfrm>
            <a:off x="5551181" y="4065760"/>
            <a:ext cx="68174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B754FB2E-A2E3-49EF-AD94-F6CBAC0B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1881" y="669925"/>
            <a:ext cx="2171792" cy="1447861"/>
          </a:xfrm>
          <a:prstGeom prst="rect">
            <a:avLst/>
          </a:prstGeom>
        </p:spPr>
      </p:pic>
      <p:pic>
        <p:nvPicPr>
          <p:cNvPr id="23" name="圖片 7" descr="一張含有 桌 的圖片&#10;&#10;自動產生的描述">
            <a:extLst>
              <a:ext uri="{FF2B5EF4-FFF2-40B4-BE49-F238E27FC236}">
                <a16:creationId xmlns:a16="http://schemas.microsoft.com/office/drawing/2014/main" id="{D4B7C521-1DC1-410B-B067-E276ADEFA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5770" y="1818495"/>
            <a:ext cx="4303539" cy="232685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4065357-B6A2-47EC-AB6A-064E5E1766D4}"/>
              </a:ext>
            </a:extLst>
          </p:cNvPr>
          <p:cNvGrpSpPr/>
          <p:nvPr/>
        </p:nvGrpSpPr>
        <p:grpSpPr>
          <a:xfrm>
            <a:off x="6774262" y="1041052"/>
            <a:ext cx="2169700" cy="1165213"/>
            <a:chOff x="-4415765" y="3122885"/>
            <a:chExt cx="2169700" cy="1165213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D65AB027-D5AD-45CE-A891-665567B553B1}"/>
                </a:ext>
              </a:extLst>
            </p:cNvPr>
            <p:cNvSpPr/>
            <p:nvPr/>
          </p:nvSpPr>
          <p:spPr>
            <a:xfrm>
              <a:off x="-4415765" y="3776923"/>
              <a:ext cx="2136825" cy="511175"/>
            </a:xfrm>
            <a:prstGeom prst="roundRect">
              <a:avLst/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訪談</a:t>
              </a:r>
            </a:p>
          </p:txBody>
        </p:sp>
        <p:pic>
          <p:nvPicPr>
            <p:cNvPr id="35" name="內容版面配置區 4">
              <a:extLst>
                <a:ext uri="{FF2B5EF4-FFF2-40B4-BE49-F238E27FC236}">
                  <a16:creationId xmlns:a16="http://schemas.microsoft.com/office/drawing/2014/main" id="{D6F436E1-AC53-47A0-9BA6-CE0AEB43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0642" y="3149996"/>
              <a:ext cx="636390" cy="636390"/>
            </a:xfrm>
            <a:prstGeom prst="rect">
              <a:avLst/>
            </a:prstGeom>
          </p:spPr>
        </p:pic>
        <p:pic>
          <p:nvPicPr>
            <p:cNvPr id="36" name="內容版面配置區 7">
              <a:extLst>
                <a:ext uri="{FF2B5EF4-FFF2-40B4-BE49-F238E27FC236}">
                  <a16:creationId xmlns:a16="http://schemas.microsoft.com/office/drawing/2014/main" id="{B888A3F5-F71F-410A-962B-18F5DCFF9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11280" y="3122885"/>
              <a:ext cx="663500" cy="6635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0AD29EA5-73D5-4B45-9455-99A09B00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9565" y="3143903"/>
              <a:ext cx="663500" cy="663500"/>
            </a:xfrm>
            <a:prstGeom prst="rect">
              <a:avLst/>
            </a:prstGeom>
          </p:spPr>
        </p:pic>
        <p:pic>
          <p:nvPicPr>
            <p:cNvPr id="39" name="內容版面配置區 4">
              <a:extLst>
                <a:ext uri="{FF2B5EF4-FFF2-40B4-BE49-F238E27FC236}">
                  <a16:creationId xmlns:a16="http://schemas.microsoft.com/office/drawing/2014/main" id="{385CC1E0-F418-416D-9855-160B8985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17114" y="3140024"/>
              <a:ext cx="660412" cy="660412"/>
            </a:xfrm>
            <a:prstGeom prst="rect">
              <a:avLst/>
            </a:prstGeom>
          </p:spPr>
        </p:pic>
      </p:grpSp>
      <p:pic>
        <p:nvPicPr>
          <p:cNvPr id="40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9D6A93C9-2633-4516-8883-A5452C2BF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666" y="4558491"/>
            <a:ext cx="5118753" cy="806588"/>
          </a:xfrm>
          <a:prstGeom prst="rect">
            <a:avLst/>
          </a:prstGeom>
        </p:spPr>
      </p:pic>
      <p:pic>
        <p:nvPicPr>
          <p:cNvPr id="4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6FBEE4B3-0D08-4737-BB95-692DC54A42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1504" y="4865606"/>
            <a:ext cx="1801810" cy="538140"/>
          </a:xfrm>
          <a:prstGeom prst="rect">
            <a:avLst/>
          </a:prstGeom>
        </p:spPr>
      </p:pic>
      <p:pic>
        <p:nvPicPr>
          <p:cNvPr id="50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7A6C77AC-88F9-4250-8320-8B3901D67F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1368" y="5361210"/>
            <a:ext cx="4538935" cy="235520"/>
          </a:xfrm>
          <a:prstGeom prst="rect">
            <a:avLst/>
          </a:prstGeom>
        </p:spPr>
      </p:pic>
      <p:pic>
        <p:nvPicPr>
          <p:cNvPr id="5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31A87E0E-C65D-43A6-8CC1-97BB39E2D8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2340" y="5599056"/>
            <a:ext cx="2560384" cy="282525"/>
          </a:xfrm>
          <a:prstGeom prst="rect">
            <a:avLst/>
          </a:prstGeom>
        </p:spPr>
      </p:pic>
      <p:pic>
        <p:nvPicPr>
          <p:cNvPr id="52" name="圖片 13">
            <a:extLst>
              <a:ext uri="{FF2B5EF4-FFF2-40B4-BE49-F238E27FC236}">
                <a16:creationId xmlns:a16="http://schemas.microsoft.com/office/drawing/2014/main" id="{076AB381-7F33-4692-89CF-6C98C270E3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4042" y="5795935"/>
            <a:ext cx="4171377" cy="296389"/>
          </a:xfrm>
          <a:prstGeom prst="rect">
            <a:avLst/>
          </a:prstGeom>
        </p:spPr>
      </p:pic>
      <p:pic>
        <p:nvPicPr>
          <p:cNvPr id="53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B41E2DB6-6CEF-42B0-B814-00105CEB25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6666" y="6019612"/>
            <a:ext cx="4366886" cy="373705"/>
          </a:xfrm>
          <a:prstGeom prst="rect">
            <a:avLst/>
          </a:prstGeom>
        </p:spPr>
      </p:pic>
      <p:pic>
        <p:nvPicPr>
          <p:cNvPr id="54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CD736FE7-FAE1-4922-9C67-6751907702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94538" y="5586914"/>
            <a:ext cx="1801810" cy="306810"/>
          </a:xfrm>
          <a:prstGeom prst="rect">
            <a:avLst/>
          </a:prstGeom>
        </p:spPr>
      </p:pic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50AB529A-7074-4AF8-9FE7-F123D136F173}"/>
              </a:ext>
            </a:extLst>
          </p:cNvPr>
          <p:cNvSpPr/>
          <p:nvPr/>
        </p:nvSpPr>
        <p:spPr>
          <a:xfrm>
            <a:off x="6760768" y="4398309"/>
            <a:ext cx="2136825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問卷調查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99B37D5-C791-4EB7-B57B-DB7BAFDEAAC7}"/>
              </a:ext>
            </a:extLst>
          </p:cNvPr>
          <p:cNvSpPr txBox="1"/>
          <p:nvPr/>
        </p:nvSpPr>
        <p:spPr>
          <a:xfrm>
            <a:off x="9919730" y="85150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SemBd" panose="020B0702040504020204" pitchFamily="34"/>
              </a:rPr>
              <a:t>Sprint 2</a:t>
            </a:r>
            <a:endParaRPr lang="zh-TW" altLang="en-US" sz="3200" dirty="0">
              <a:ln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A97B439-6087-450E-B296-2893C5A38DB4}"/>
              </a:ext>
            </a:extLst>
          </p:cNvPr>
          <p:cNvSpPr/>
          <p:nvPr/>
        </p:nvSpPr>
        <p:spPr>
          <a:xfrm>
            <a:off x="741829" y="669926"/>
            <a:ext cx="9928044" cy="81638"/>
          </a:xfrm>
          <a:prstGeom prst="roundRect">
            <a:avLst>
              <a:gd name="adj" fmla="val 17389"/>
            </a:avLst>
          </a:prstGeom>
          <a:solidFill>
            <a:srgbClr val="EF6C00"/>
          </a:solidFill>
          <a:ln>
            <a:noFill/>
          </a:ln>
          <a:effectLst>
            <a:glow rad="228600">
              <a:srgbClr val="EF6C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31"/>
    </mc:Choice>
    <mc:Fallback xmlns="">
      <p:transition spd="slow" advTm="2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KANO</a:t>
            </a:r>
            <a:r>
              <a:rPr lang="zh-TW" altLang="en-US" dirty="0"/>
              <a:t>測試結果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FEE9B6-8586-49FB-AA4A-BF0F928EE6DB}"/>
              </a:ext>
            </a:extLst>
          </p:cNvPr>
          <p:cNvGrpSpPr/>
          <p:nvPr/>
        </p:nvGrpSpPr>
        <p:grpSpPr>
          <a:xfrm>
            <a:off x="328257" y="1664597"/>
            <a:ext cx="2031325" cy="1902314"/>
            <a:chOff x="328257" y="2332273"/>
            <a:chExt cx="2031325" cy="190231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732DE29-74BC-4AFE-A30E-FC095905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54" y="2332273"/>
              <a:ext cx="1373917" cy="137391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D69DDD7-BF6F-49AB-8DC0-80B5C4BB172D}"/>
                </a:ext>
              </a:extLst>
            </p:cNvPr>
            <p:cNvSpPr txBox="1"/>
            <p:nvPr/>
          </p:nvSpPr>
          <p:spPr>
            <a:xfrm>
              <a:off x="328257" y="386525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有明確方向高中生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AC1660-6FAC-490B-BCBA-61954D38FF90}"/>
              </a:ext>
            </a:extLst>
          </p:cNvPr>
          <p:cNvGrpSpPr/>
          <p:nvPr/>
        </p:nvGrpSpPr>
        <p:grpSpPr>
          <a:xfrm>
            <a:off x="328257" y="4474492"/>
            <a:ext cx="2181055" cy="2037529"/>
            <a:chOff x="328257" y="4474492"/>
            <a:chExt cx="2181055" cy="203752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EF72BCE-46FF-42EB-AC62-765B3130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54" y="4474492"/>
              <a:ext cx="1612958" cy="161295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334CC38-3E74-47B7-B305-CD0FECB89C5C}"/>
                </a:ext>
              </a:extLst>
            </p:cNvPr>
            <p:cNvSpPr txBox="1"/>
            <p:nvPr/>
          </p:nvSpPr>
          <p:spPr>
            <a:xfrm>
              <a:off x="328257" y="614268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未確認方向高中生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05BA4D-50C4-4CC4-82E8-0BBFDEECCD36}"/>
              </a:ext>
            </a:extLst>
          </p:cNvPr>
          <p:cNvSpPr txBox="1"/>
          <p:nvPr/>
        </p:nvSpPr>
        <p:spPr>
          <a:xfrm>
            <a:off x="4269859" y="16947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2F2632-85E3-4B5E-A683-9D2B70F3B224}"/>
              </a:ext>
            </a:extLst>
          </p:cNvPr>
          <p:cNvSpPr txBox="1"/>
          <p:nvPr/>
        </p:nvSpPr>
        <p:spPr>
          <a:xfrm>
            <a:off x="4269859" y="22795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C7F20-E8FE-4B20-AE45-EE470D554E5F}"/>
              </a:ext>
            </a:extLst>
          </p:cNvPr>
          <p:cNvSpPr txBox="1"/>
          <p:nvPr/>
        </p:nvSpPr>
        <p:spPr>
          <a:xfrm>
            <a:off x="4269859" y="28888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860B72E-CCE8-4FB4-BC31-1DB617FC0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8889" l="8333" r="88889">
                        <a14:foregroundMark x1="72222" y1="25000" x2="72222" y2="25000"/>
                        <a14:foregroundMark x1="58333" y1="0" x2="58333" y2="0"/>
                        <a14:backgroundMark x1="38889" y1="30556" x2="38889" y2="30556"/>
                        <a14:backgroundMark x1="50000" y1="50000" x2="50000" y2="50000"/>
                        <a14:backgroundMark x1="55556" y1="75000" x2="55556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1815695"/>
            <a:ext cx="342900" cy="3429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CA1A1DE-6EB7-4A58-95C3-5D9DD36AB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263" y="2986853"/>
            <a:ext cx="381000" cy="381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241BA2-494A-478A-AF04-AF6AB2ADC312}"/>
              </a:ext>
            </a:extLst>
          </p:cNvPr>
          <p:cNvSpPr txBox="1"/>
          <p:nvPr/>
        </p:nvSpPr>
        <p:spPr>
          <a:xfrm>
            <a:off x="4269859" y="46676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90556F1-C475-465D-B517-CEBC3A3CF8E3}"/>
              </a:ext>
            </a:extLst>
          </p:cNvPr>
          <p:cNvSpPr txBox="1"/>
          <p:nvPr/>
        </p:nvSpPr>
        <p:spPr>
          <a:xfrm>
            <a:off x="4269859" y="5275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學類推薦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4620FE-A5A1-4740-8B52-5E258AF57D0A}"/>
              </a:ext>
            </a:extLst>
          </p:cNvPr>
          <p:cNvSpPr txBox="1"/>
          <p:nvPr/>
        </p:nvSpPr>
        <p:spPr>
          <a:xfrm>
            <a:off x="4269859" y="58824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598C553C-AB86-4861-BA70-0A913E65C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2408192"/>
            <a:ext cx="342900" cy="3429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04B7460-C03F-48A7-A64C-2E1C05BAF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4788609"/>
            <a:ext cx="342900" cy="3429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89484AD-7CE0-4C7E-925D-CE2ACE540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5373384"/>
            <a:ext cx="342900" cy="3429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ACE4D62-23F6-4E7A-AA12-7559644E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263" y="5952189"/>
            <a:ext cx="381000" cy="38100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5E295AE-5186-40B0-A36A-3821E70C9498}"/>
              </a:ext>
            </a:extLst>
          </p:cNvPr>
          <p:cNvCxnSpPr>
            <a:cxnSpLocks/>
          </p:cNvCxnSpPr>
          <p:nvPr/>
        </p:nvCxnSpPr>
        <p:spPr>
          <a:xfrm>
            <a:off x="7193793" y="3898040"/>
            <a:ext cx="74624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8B6C1B6-8B86-4B51-8CB9-3D20835F49BE}"/>
              </a:ext>
            </a:extLst>
          </p:cNvPr>
          <p:cNvSpPr/>
          <p:nvPr/>
        </p:nvSpPr>
        <p:spPr>
          <a:xfrm>
            <a:off x="8467823" y="3629465"/>
            <a:ext cx="317553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三區塊都有其受眾！</a:t>
            </a: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430B1F3C-C59D-448C-9EF1-A52BBCEE1538}"/>
              </a:ext>
            </a:extLst>
          </p:cNvPr>
          <p:cNvSpPr/>
          <p:nvPr/>
        </p:nvSpPr>
        <p:spPr>
          <a:xfrm>
            <a:off x="8467823" y="3373593"/>
            <a:ext cx="407060" cy="407060"/>
          </a:xfrm>
          <a:custGeom>
            <a:avLst/>
            <a:gdLst>
              <a:gd name="connsiteX0" fmla="*/ 269329 w 538486"/>
              <a:gd name="connsiteY0" fmla="*/ 86 h 538486"/>
              <a:gd name="connsiteX1" fmla="*/ 86 w 538486"/>
              <a:gd name="connsiteY1" fmla="*/ 269329 h 538486"/>
              <a:gd name="connsiteX2" fmla="*/ 269329 w 538486"/>
              <a:gd name="connsiteY2" fmla="*/ 538572 h 538486"/>
              <a:gd name="connsiteX3" fmla="*/ 538572 w 538486"/>
              <a:gd name="connsiteY3" fmla="*/ 269329 h 538486"/>
              <a:gd name="connsiteX4" fmla="*/ 269329 w 538486"/>
              <a:gd name="connsiteY4" fmla="*/ 86 h 53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86" h="538486">
                <a:moveTo>
                  <a:pt x="269329" y="86"/>
                </a:moveTo>
                <a:cubicBezTo>
                  <a:pt x="120863" y="86"/>
                  <a:pt x="86" y="120863"/>
                  <a:pt x="86" y="269329"/>
                </a:cubicBezTo>
                <a:cubicBezTo>
                  <a:pt x="86" y="417796"/>
                  <a:pt x="120863" y="538572"/>
                  <a:pt x="269329" y="538572"/>
                </a:cubicBezTo>
                <a:cubicBezTo>
                  <a:pt x="417796" y="538572"/>
                  <a:pt x="538572" y="417796"/>
                  <a:pt x="538572" y="269329"/>
                </a:cubicBezTo>
                <a:cubicBezTo>
                  <a:pt x="538572" y="120863"/>
                  <a:pt x="417796" y="86"/>
                  <a:pt x="269329" y="86"/>
                </a:cubicBezTo>
                <a:close/>
              </a:path>
            </a:pathLst>
          </a:custGeom>
          <a:solidFill>
            <a:srgbClr val="05944F"/>
          </a:soli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 dirty="0"/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085DD9BF-E5F2-488B-A3FE-582F3D188A27}"/>
              </a:ext>
            </a:extLst>
          </p:cNvPr>
          <p:cNvSpPr/>
          <p:nvPr/>
        </p:nvSpPr>
        <p:spPr>
          <a:xfrm>
            <a:off x="8580184" y="3505035"/>
            <a:ext cx="198760" cy="143902"/>
          </a:xfrm>
          <a:custGeom>
            <a:avLst/>
            <a:gdLst>
              <a:gd name="connsiteX0" fmla="*/ 257152 w 262932"/>
              <a:gd name="connsiteY0" fmla="*/ 38392 h 190363"/>
              <a:gd name="connsiteX1" fmla="*/ 111311 w 262932"/>
              <a:gd name="connsiteY1" fmla="*/ 184230 h 190363"/>
              <a:gd name="connsiteX2" fmla="*/ 95449 w 262932"/>
              <a:gd name="connsiteY2" fmla="*/ 190807 h 190363"/>
              <a:gd name="connsiteX3" fmla="*/ 79587 w 262932"/>
              <a:gd name="connsiteY3" fmla="*/ 184230 h 190363"/>
              <a:gd name="connsiteX4" fmla="*/ 6668 w 262932"/>
              <a:gd name="connsiteY4" fmla="*/ 111311 h 190363"/>
              <a:gd name="connsiteX5" fmla="*/ 6668 w 262932"/>
              <a:gd name="connsiteY5" fmla="*/ 79587 h 190363"/>
              <a:gd name="connsiteX6" fmla="*/ 38392 w 262932"/>
              <a:gd name="connsiteY6" fmla="*/ 79587 h 190363"/>
              <a:gd name="connsiteX7" fmla="*/ 95449 w 262932"/>
              <a:gd name="connsiteY7" fmla="*/ 136643 h 190363"/>
              <a:gd name="connsiteX8" fmla="*/ 225428 w 262932"/>
              <a:gd name="connsiteY8" fmla="*/ 6668 h 190363"/>
              <a:gd name="connsiteX9" fmla="*/ 257152 w 262932"/>
              <a:gd name="connsiteY9" fmla="*/ 6668 h 190363"/>
              <a:gd name="connsiteX10" fmla="*/ 257152 w 262932"/>
              <a:gd name="connsiteY10" fmla="*/ 38392 h 19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932" h="190363">
                <a:moveTo>
                  <a:pt x="257152" y="38392"/>
                </a:moveTo>
                <a:lnTo>
                  <a:pt x="111311" y="184230"/>
                </a:lnTo>
                <a:cubicBezTo>
                  <a:pt x="106936" y="188605"/>
                  <a:pt x="101192" y="190807"/>
                  <a:pt x="95449" y="190807"/>
                </a:cubicBezTo>
                <a:cubicBezTo>
                  <a:pt x="89705" y="190807"/>
                  <a:pt x="83962" y="188605"/>
                  <a:pt x="79587" y="184230"/>
                </a:cubicBezTo>
                <a:lnTo>
                  <a:pt x="6668" y="111311"/>
                </a:lnTo>
                <a:cubicBezTo>
                  <a:pt x="-2108" y="102540"/>
                  <a:pt x="-2108" y="88358"/>
                  <a:pt x="6668" y="79587"/>
                </a:cubicBezTo>
                <a:cubicBezTo>
                  <a:pt x="15439" y="70811"/>
                  <a:pt x="29617" y="70811"/>
                  <a:pt x="38392" y="79587"/>
                </a:cubicBezTo>
                <a:lnTo>
                  <a:pt x="95449" y="136643"/>
                </a:lnTo>
                <a:lnTo>
                  <a:pt x="225428" y="6668"/>
                </a:lnTo>
                <a:cubicBezTo>
                  <a:pt x="234199" y="-2108"/>
                  <a:pt x="248377" y="-2108"/>
                  <a:pt x="257152" y="6668"/>
                </a:cubicBezTo>
                <a:cubicBezTo>
                  <a:pt x="265924" y="15439"/>
                  <a:pt x="265924" y="29617"/>
                  <a:pt x="257152" y="38392"/>
                </a:cubicBezTo>
                <a:close/>
              </a:path>
            </a:pathLst>
          </a:custGeom>
          <a:solidFill>
            <a:srgbClr val="FAFAFA"/>
          </a:soli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aphicFrame>
        <p:nvGraphicFramePr>
          <p:cNvPr id="35" name="Google Shape;207;p34">
            <a:extLst>
              <a:ext uri="{FF2B5EF4-FFF2-40B4-BE49-F238E27FC236}">
                <a16:creationId xmlns:a16="http://schemas.microsoft.com/office/drawing/2014/main" id="{81F59D69-25A0-4AFD-BB69-DF136A537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105517"/>
              </p:ext>
            </p:extLst>
          </p:nvPr>
        </p:nvGraphicFramePr>
        <p:xfrm>
          <a:off x="19901961" y="1126824"/>
          <a:ext cx="4370833" cy="29737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76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P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4460" marR="89763" lvl="0" indent="3921" algn="l" rtl="0">
                        <a:lnSpc>
                          <a:spcPct val="1505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該品質要素充足愈高，受訪者的滿意度愈高，缺乏此 品質要素受訪者滿意度愈低。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2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A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22296" marR="99628" lvl="0" indent="-13914" algn="l" rtl="0">
                        <a:lnSpc>
                          <a:spcPct val="1505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該品質要素充足時，會讓受訪者感到滿意； 但若不充足時，受訪者也會視此情況為理所當然，不 會感到不滿。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6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M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20271" marR="99628" lvl="0" indent="15811" algn="l" rtl="0">
                        <a:lnSpc>
                          <a:spcPct val="1505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受訪者將該品質要素充足視為理所當然，缺乏此品質 要素不會感到不滿意。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8382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該品質要素充足與否，都不會影響受訪者的滿意度。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Google Shape;208;p34">
            <a:extLst>
              <a:ext uri="{FF2B5EF4-FFF2-40B4-BE49-F238E27FC236}">
                <a16:creationId xmlns:a16="http://schemas.microsoft.com/office/drawing/2014/main" id="{771B3F87-8F79-4A28-B975-691CB2D7B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26347"/>
              </p:ext>
            </p:extLst>
          </p:nvPr>
        </p:nvGraphicFramePr>
        <p:xfrm>
          <a:off x="13508760" y="1383956"/>
          <a:ext cx="3320300" cy="22941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marL="8149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功能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相對有目標 相對沒有目標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marL="4594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紀錄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546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P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88426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 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marL="22296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能力分析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546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P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512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P 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marL="8149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學類推薦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8846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132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A </a:t>
                      </a:r>
                      <a:endParaRPr sz="130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marL="4202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活動推薦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166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A </a:t>
                      </a:r>
                      <a:endParaRPr sz="1300"/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74512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dirty="0"/>
                        <a:t>P </a:t>
                      </a:r>
                      <a:endParaRPr sz="1300" dirty="0"/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Google Shape;209;p34">
            <a:extLst>
              <a:ext uri="{FF2B5EF4-FFF2-40B4-BE49-F238E27FC236}">
                <a16:creationId xmlns:a16="http://schemas.microsoft.com/office/drawing/2014/main" id="{2BBC0579-B2A0-4C5B-AB25-18AC00903437}"/>
              </a:ext>
            </a:extLst>
          </p:cNvPr>
          <p:cNvSpPr txBox="1"/>
          <p:nvPr/>
        </p:nvSpPr>
        <p:spPr>
          <a:xfrm>
            <a:off x="16521993" y="3485758"/>
            <a:ext cx="3067600" cy="65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altLang="en-US" sz="1328">
                <a:solidFill>
                  <a:schemeClr val="dk1"/>
                </a:solidFill>
              </a:rPr>
              <a:t>圖六、</a:t>
            </a:r>
            <a:r>
              <a:rPr lang="en-US" altLang="zh-TW" sz="1328" dirty="0">
                <a:solidFill>
                  <a:schemeClr val="dk1"/>
                </a:solidFill>
              </a:rPr>
              <a:t>KANO </a:t>
            </a:r>
            <a:r>
              <a:rPr lang="zh-TW" altLang="en-US" sz="1328">
                <a:solidFill>
                  <a:schemeClr val="dk1"/>
                </a:solidFill>
              </a:rPr>
              <a:t>量表指標、</a:t>
            </a:r>
            <a:r>
              <a:rPr lang="en-US" altLang="zh-TW" sz="1328" dirty="0">
                <a:solidFill>
                  <a:schemeClr val="dk1"/>
                </a:solidFill>
              </a:rPr>
              <a:t>KANO </a:t>
            </a:r>
            <a:r>
              <a:rPr lang="zh-TW" altLang="en-US" sz="1328">
                <a:solidFill>
                  <a:schemeClr val="dk1"/>
                </a:solidFill>
              </a:rPr>
              <a:t>測試最終結果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540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問題與解方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"/>
    </mc:Choice>
    <mc:Fallback xmlns="">
      <p:transition spd="slow" advTm="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3556446" cy="511175"/>
          </a:xfrm>
        </p:spPr>
        <p:txBody>
          <a:bodyPr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zh-TW" altLang="en-US" dirty="0"/>
              <a:t>利用</a:t>
            </a:r>
            <a:r>
              <a:rPr lang="en-US" altLang="zh-TW" dirty="0">
                <a:solidFill>
                  <a:srgbClr val="222222"/>
                </a:solidFill>
                <a:highlight>
                  <a:srgbClr val="FFFFFF"/>
                </a:highlight>
              </a:rPr>
              <a:t>daily scrum</a:t>
            </a:r>
            <a:r>
              <a:rPr lang="zh-TW" altLang="en-US" dirty="0">
                <a:solidFill>
                  <a:srgbClr val="222222"/>
                </a:solidFill>
                <a:highlight>
                  <a:srgbClr val="FFFFFF"/>
                </a:highlight>
              </a:rPr>
              <a:t>降低資訊不對稱</a:t>
            </a:r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2352A80-0C3F-4E96-A5CC-F2611B39BC85}"/>
              </a:ext>
            </a:extLst>
          </p:cNvPr>
          <p:cNvGrpSpPr/>
          <p:nvPr/>
        </p:nvGrpSpPr>
        <p:grpSpPr>
          <a:xfrm>
            <a:off x="2425404" y="1850214"/>
            <a:ext cx="7341191" cy="4296656"/>
            <a:chOff x="-5436568" y="1850547"/>
            <a:chExt cx="7341191" cy="429665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BB99095-A6BE-426C-861C-075CD3CE2EF6}"/>
                </a:ext>
              </a:extLst>
            </p:cNvPr>
            <p:cNvGrpSpPr/>
            <p:nvPr/>
          </p:nvGrpSpPr>
          <p:grpSpPr>
            <a:xfrm>
              <a:off x="-5436568" y="1850547"/>
              <a:ext cx="7341191" cy="1530306"/>
              <a:chOff x="-453387" y="3077381"/>
              <a:chExt cx="7341191" cy="1530306"/>
            </a:xfrm>
          </p:grpSpPr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CA0AE72-98B2-4308-9676-B76FE47E90E0}"/>
                  </a:ext>
                </a:extLst>
              </p:cNvPr>
              <p:cNvSpPr txBox="1"/>
              <p:nvPr/>
            </p:nvSpPr>
            <p:spPr>
              <a:xfrm>
                <a:off x="-453387" y="3077381"/>
                <a:ext cx="7341191" cy="57888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調整前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A540B428-F552-47CE-B9F3-B13E8872CA7F}"/>
                  </a:ext>
                </a:extLst>
              </p:cNvPr>
              <p:cNvSpPr/>
              <p:nvPr/>
            </p:nvSpPr>
            <p:spPr>
              <a:xfrm>
                <a:off x="-453387" y="3960899"/>
                <a:ext cx="7341190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5956A95-BF0E-4B0A-8EDC-517D4F40E03D}"/>
                  </a:ext>
                </a:extLst>
              </p:cNvPr>
              <p:cNvSpPr/>
              <p:nvPr/>
            </p:nvSpPr>
            <p:spPr>
              <a:xfrm>
                <a:off x="-406933" y="4133700"/>
                <a:ext cx="7279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僅開發團隊參與</a:t>
                </a:r>
                <a:r>
                  <a:rPr lang="en-US" altLang="zh-TW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daily scrum</a:t>
                </a:r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，不同組別無法快速交流資訊</a:t>
                </a: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3260DD-1C76-4EDF-96BF-6900AB47905F}"/>
                </a:ext>
              </a:extLst>
            </p:cNvPr>
            <p:cNvGrpSpPr/>
            <p:nvPr/>
          </p:nvGrpSpPr>
          <p:grpSpPr>
            <a:xfrm>
              <a:off x="-5436568" y="4616897"/>
              <a:ext cx="7341191" cy="1530306"/>
              <a:chOff x="-453387" y="3077381"/>
              <a:chExt cx="7341191" cy="1530306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B3B5CF4-25E9-4D5A-B489-1C7B21C63BE8}"/>
                  </a:ext>
                </a:extLst>
              </p:cNvPr>
              <p:cNvSpPr txBox="1"/>
              <p:nvPr/>
            </p:nvSpPr>
            <p:spPr>
              <a:xfrm>
                <a:off x="-453387" y="3077381"/>
                <a:ext cx="7341191" cy="578882"/>
              </a:xfrm>
              <a:prstGeom prst="roundRect">
                <a:avLst/>
              </a:prstGeom>
              <a:solidFill>
                <a:srgbClr val="EF6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調整後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AFA0DF4-C128-40F0-AF1B-45C5EB384AAA}"/>
                  </a:ext>
                </a:extLst>
              </p:cNvPr>
              <p:cNvSpPr/>
              <p:nvPr/>
            </p:nvSpPr>
            <p:spPr>
              <a:xfrm>
                <a:off x="-453387" y="3960899"/>
                <a:ext cx="7341190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1A00729-ED7A-42F9-9A7B-2F44A6B492C0}"/>
                  </a:ext>
                </a:extLst>
              </p:cNvPr>
              <p:cNvSpPr/>
              <p:nvPr/>
            </p:nvSpPr>
            <p:spPr>
              <a:xfrm>
                <a:off x="-406933" y="4133700"/>
                <a:ext cx="7279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設計、需求、開發端共同參與</a:t>
                </a:r>
                <a:r>
                  <a:rPr lang="en-US" altLang="zh-TW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daily scrum </a:t>
                </a:r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，以利及時調整進度！</a:t>
                </a:r>
              </a:p>
            </p:txBody>
          </p:sp>
        </p:grp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A5640660-518A-4B87-8FBA-77788C3684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0221" y="3678436"/>
              <a:ext cx="1" cy="764515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5F85C44A-3277-47A8-8E2C-C2FF4CD6B38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91" y="4001719"/>
            <a:ext cx="620362" cy="620362"/>
          </a:xfrm>
          <a:prstGeom prst="rect">
            <a:avLst/>
          </a:prstGeom>
        </p:spPr>
      </p:pic>
      <p:pic>
        <p:nvPicPr>
          <p:cNvPr id="21" name="內容版面配置區 7">
            <a:extLst>
              <a:ext uri="{FF2B5EF4-FFF2-40B4-BE49-F238E27FC236}">
                <a16:creationId xmlns:a16="http://schemas.microsoft.com/office/drawing/2014/main" id="{83E4EA63-DC41-464C-A29A-F1B000B4C2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04" y="3980370"/>
            <a:ext cx="646789" cy="64678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C4F7EE8-62CA-4D16-9A29-3322EE88530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2" y="3993605"/>
            <a:ext cx="646789" cy="646789"/>
          </a:xfrm>
          <a:prstGeom prst="rect">
            <a:avLst/>
          </a:prstGeom>
        </p:spPr>
      </p:pic>
      <p:pic>
        <p:nvPicPr>
          <p:cNvPr id="23" name="內容版面配置區 4">
            <a:extLst>
              <a:ext uri="{FF2B5EF4-FFF2-40B4-BE49-F238E27FC236}">
                <a16:creationId xmlns:a16="http://schemas.microsoft.com/office/drawing/2014/main" id="{17A3C893-FC74-42F1-B7F0-7CA3F13CA90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1" y="3996617"/>
            <a:ext cx="643778" cy="64377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E681285-F85B-4AC6-BA11-FB553F6466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59" y="1227730"/>
            <a:ext cx="646789" cy="646789"/>
          </a:xfrm>
          <a:prstGeom prst="rect">
            <a:avLst/>
          </a:prstGeom>
        </p:spPr>
      </p:pic>
      <p:pic>
        <p:nvPicPr>
          <p:cNvPr id="25" name="內容版面配置區 4">
            <a:extLst>
              <a:ext uri="{FF2B5EF4-FFF2-40B4-BE49-F238E27FC236}">
                <a16:creationId xmlns:a16="http://schemas.microsoft.com/office/drawing/2014/main" id="{6D374F57-4817-4F0E-9C05-F05F490289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58" y="1230742"/>
            <a:ext cx="643778" cy="64377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4"/>
    </mc:Choice>
    <mc:Fallback xmlns="">
      <p:transition spd="slow" advTm="2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3308E-620B-48D2-9017-4A201DF1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3556446" cy="511175"/>
          </a:xfrm>
        </p:spPr>
        <p:txBody>
          <a:bodyPr>
            <a:norm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zh-TW" altLang="en-US" dirty="0"/>
              <a:t>針對訪談結果調整開發項目</a:t>
            </a:r>
            <a:endParaRPr lang="en-US" altLang="zh-TW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C9E5B30-C05F-4DCC-AA1A-94414F545B7D}"/>
              </a:ext>
            </a:extLst>
          </p:cNvPr>
          <p:cNvGrpSpPr/>
          <p:nvPr/>
        </p:nvGrpSpPr>
        <p:grpSpPr>
          <a:xfrm>
            <a:off x="2425404" y="1850214"/>
            <a:ext cx="7341191" cy="4296656"/>
            <a:chOff x="-5436568" y="1850547"/>
            <a:chExt cx="7341191" cy="4296656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3782C9C1-5B2C-4CB0-BB33-82C0785C76B1}"/>
                </a:ext>
              </a:extLst>
            </p:cNvPr>
            <p:cNvGrpSpPr/>
            <p:nvPr/>
          </p:nvGrpSpPr>
          <p:grpSpPr>
            <a:xfrm>
              <a:off x="-5436568" y="1850547"/>
              <a:ext cx="7341191" cy="1530306"/>
              <a:chOff x="-453387" y="3077381"/>
              <a:chExt cx="7341191" cy="1530306"/>
            </a:xfrm>
          </p:grpSpPr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11F177-5E96-4D2D-BBE7-FB181A50261F}"/>
                  </a:ext>
                </a:extLst>
              </p:cNvPr>
              <p:cNvSpPr txBox="1"/>
              <p:nvPr/>
            </p:nvSpPr>
            <p:spPr>
              <a:xfrm>
                <a:off x="-453387" y="3077381"/>
                <a:ext cx="7341191" cy="57888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調整前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1DBF4A00-9789-4827-81FC-6F1A9B0DBE3F}"/>
                  </a:ext>
                </a:extLst>
              </p:cNvPr>
              <p:cNvSpPr/>
              <p:nvPr/>
            </p:nvSpPr>
            <p:spPr>
              <a:xfrm>
                <a:off x="-453387" y="3960899"/>
                <a:ext cx="7341190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1BE0102-6A51-4F84-8A3E-2E8725B3D7A5}"/>
                  </a:ext>
                </a:extLst>
              </p:cNvPr>
              <p:cNvSpPr/>
              <p:nvPr/>
            </p:nvSpPr>
            <p:spPr>
              <a:xfrm>
                <a:off x="-406933" y="4133700"/>
                <a:ext cx="7279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產出解決學習歷程問題方法假說</a:t>
                </a: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7FDC788-D2F5-420A-8F71-BED3384C172F}"/>
                </a:ext>
              </a:extLst>
            </p:cNvPr>
            <p:cNvGrpSpPr/>
            <p:nvPr/>
          </p:nvGrpSpPr>
          <p:grpSpPr>
            <a:xfrm>
              <a:off x="-5436568" y="4616897"/>
              <a:ext cx="7341191" cy="1530306"/>
              <a:chOff x="-453387" y="3077381"/>
              <a:chExt cx="7341191" cy="1530306"/>
            </a:xfrm>
          </p:grpSpPr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6E9A732-7658-41B7-8071-C3ECB929CFF9}"/>
                  </a:ext>
                </a:extLst>
              </p:cNvPr>
              <p:cNvSpPr txBox="1"/>
              <p:nvPr/>
            </p:nvSpPr>
            <p:spPr>
              <a:xfrm>
                <a:off x="-453387" y="3077381"/>
                <a:ext cx="7341191" cy="578882"/>
              </a:xfrm>
              <a:prstGeom prst="roundRect">
                <a:avLst/>
              </a:prstGeom>
              <a:solidFill>
                <a:srgbClr val="EF6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調整後</a:t>
                </a:r>
              </a:p>
            </p:txBody>
          </p: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5E40CB0B-4B2B-474A-8E22-7D1321C6F348}"/>
                  </a:ext>
                </a:extLst>
              </p:cNvPr>
              <p:cNvSpPr/>
              <p:nvPr/>
            </p:nvSpPr>
            <p:spPr>
              <a:xfrm>
                <a:off x="-453387" y="3960899"/>
                <a:ext cx="7341190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12C0AF7-6159-4368-BBF9-BC5355F1B081}"/>
                  </a:ext>
                </a:extLst>
              </p:cNvPr>
              <p:cNvSpPr/>
              <p:nvPr/>
            </p:nvSpPr>
            <p:spPr>
              <a:xfrm>
                <a:off x="-406933" y="4133700"/>
                <a:ext cx="7279786" cy="369332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indent="304800" algn="ctr"/>
                <a:r>
                  <a:rPr lang="en-US" altLang="zh-TW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/>
                  </a:rPr>
                  <a:t>Sprint 2</a:t>
                </a:r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/>
                  </a:rPr>
                  <a:t>時調整開發項目，更符合真實需求！</a:t>
                </a:r>
              </a:p>
            </p:txBody>
          </p:sp>
        </p:grp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0FCFAB1C-32EE-46EB-A17B-32ED93B2B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0221" y="3678436"/>
              <a:ext cx="1" cy="764515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內容版面配置區 4">
            <a:extLst>
              <a:ext uri="{FF2B5EF4-FFF2-40B4-BE49-F238E27FC236}">
                <a16:creationId xmlns:a16="http://schemas.microsoft.com/office/drawing/2014/main" id="{2A284DF3-8C0D-46B8-9E43-EA3FB6DFB5E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53" y="3840112"/>
            <a:ext cx="376714" cy="376714"/>
          </a:xfrm>
          <a:prstGeom prst="rect">
            <a:avLst/>
          </a:prstGeom>
        </p:spPr>
      </p:pic>
      <p:pic>
        <p:nvPicPr>
          <p:cNvPr id="29" name="內容版面配置區 7">
            <a:extLst>
              <a:ext uri="{FF2B5EF4-FFF2-40B4-BE49-F238E27FC236}">
                <a16:creationId xmlns:a16="http://schemas.microsoft.com/office/drawing/2014/main" id="{283F9398-2BA4-405C-AED4-E6C594086A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42" y="3818763"/>
            <a:ext cx="392761" cy="3927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B7C06ED-334A-4823-94BC-02E9BA13D82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98" y="3831998"/>
            <a:ext cx="392761" cy="392761"/>
          </a:xfrm>
          <a:prstGeom prst="rect">
            <a:avLst/>
          </a:prstGeom>
        </p:spPr>
      </p:pic>
      <p:pic>
        <p:nvPicPr>
          <p:cNvPr id="31" name="內容版面配置區 4">
            <a:extLst>
              <a:ext uri="{FF2B5EF4-FFF2-40B4-BE49-F238E27FC236}">
                <a16:creationId xmlns:a16="http://schemas.microsoft.com/office/drawing/2014/main" id="{BCC84E55-7DB9-42A4-857C-4B134EFE4B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17" y="3835010"/>
            <a:ext cx="390932" cy="39093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A1A4561-C2D0-4C09-87FF-7AAB3E5E4C70}"/>
              </a:ext>
            </a:extLst>
          </p:cNvPr>
          <p:cNvSpPr/>
          <p:nvPr/>
        </p:nvSpPr>
        <p:spPr>
          <a:xfrm>
            <a:off x="8024525" y="3848403"/>
            <a:ext cx="2658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/>
            <a:r>
              <a:rPr lang="zh-TW" altLang="en-US" dirty="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進行高中生線上訪談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7"/>
    </mc:Choice>
    <mc:Fallback xmlns="">
      <p:transition spd="slow" advTm="1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6950BFC3-D8DA-4A85-94F7-54DA5524770B}">
      <p188:commentRel xmlns="" xmlns:p188="http://schemas.microsoft.com/office/powerpoint/2018/8/main" r:id="rId10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B57B36-1B7D-4815-AD46-74D9C5399CC5}"/>
              </a:ext>
            </a:extLst>
          </p:cNvPr>
          <p:cNvSpPr txBox="1"/>
          <p:nvPr/>
        </p:nvSpPr>
        <p:spPr>
          <a:xfrm>
            <a:off x="321534" y="121094"/>
            <a:ext cx="7875874" cy="120032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ln w="19050"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Table of Content</a:t>
            </a:r>
            <a:endParaRPr lang="zh-TW" altLang="en-US" sz="7200" dirty="0">
              <a:ln w="19050"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133F5D-E035-4FDA-B2E6-A889E1C173AA}"/>
              </a:ext>
            </a:extLst>
          </p:cNvPr>
          <p:cNvSpPr txBox="1"/>
          <p:nvPr/>
        </p:nvSpPr>
        <p:spPr>
          <a:xfrm>
            <a:off x="1304816" y="1474288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專案細節及團隊分工</a:t>
            </a:r>
          </a:p>
          <a:p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C33D52B2-1307-4E1B-8295-1558E83E7E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703" y="1662239"/>
            <a:ext cx="212867" cy="21286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4CA1A3C-B574-47A9-8566-9D8684F93253}"/>
              </a:ext>
            </a:extLst>
          </p:cNvPr>
          <p:cNvSpPr txBox="1"/>
          <p:nvPr/>
        </p:nvSpPr>
        <p:spPr>
          <a:xfrm>
            <a:off x="4671595" y="2588521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確認需求</a:t>
            </a:r>
            <a:endParaRPr lang="en-US" altLang="zh-TW" sz="2000">
              <a:solidFill>
                <a:schemeClr val="tx1">
                  <a:lumMod val="65000"/>
                  <a:lumOff val="35000"/>
                </a:schemeClr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7021BC-9AA5-450B-BE8C-39D5C8FE09F6}"/>
              </a:ext>
            </a:extLst>
          </p:cNvPr>
          <p:cNvSpPr txBox="1"/>
          <p:nvPr/>
        </p:nvSpPr>
        <p:spPr>
          <a:xfrm>
            <a:off x="1304816" y="355879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開發階段</a:t>
            </a:r>
          </a:p>
        </p:txBody>
      </p:sp>
      <p:pic>
        <p:nvPicPr>
          <p:cNvPr id="21" name="圖形 20">
            <a:extLst>
              <a:ext uri="{FF2B5EF4-FFF2-40B4-BE49-F238E27FC236}">
                <a16:creationId xmlns:a16="http://schemas.microsoft.com/office/drawing/2014/main" id="{351EBC5A-8F8F-4803-9003-612B20517A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703" y="3745742"/>
            <a:ext cx="212867" cy="21286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509910-0693-4F11-AFEF-5675A1B7CEE8}"/>
              </a:ext>
            </a:extLst>
          </p:cNvPr>
          <p:cNvSpPr txBox="1"/>
          <p:nvPr/>
        </p:nvSpPr>
        <p:spPr>
          <a:xfrm>
            <a:off x="4671595" y="3651124"/>
            <a:ext cx="306686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TW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scrum</a:t>
            </a:r>
            <a:r>
              <a:rPr lang="zh-TW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會議、看板、</a:t>
            </a:r>
            <a:r>
              <a:rPr lang="en-US" altLang="zh-TW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CICD</a:t>
            </a:r>
            <a:endParaRPr lang="zh-TW" altLang="en-US" sz="2000">
              <a:solidFill>
                <a:schemeClr val="tx1">
                  <a:lumMod val="65000"/>
                  <a:lumOff val="35000"/>
                </a:schemeClr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0B9873-8D3F-4B5D-A801-FB53996E0A95}"/>
              </a:ext>
            </a:extLst>
          </p:cNvPr>
          <p:cNvSpPr txBox="1"/>
          <p:nvPr/>
        </p:nvSpPr>
        <p:spPr>
          <a:xfrm>
            <a:off x="4671595" y="4818821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/>
                <a:cs typeface="Noto Sans SemBd" panose="020B0702040504020204" pitchFamily="34"/>
              </a:rPr>
              <a:t>需求測試</a:t>
            </a:r>
            <a:endParaRPr lang="en-US" altLang="zh-TW" sz="2000">
              <a:solidFill>
                <a:schemeClr val="tx1">
                  <a:lumMod val="65000"/>
                  <a:lumOff val="35000"/>
                </a:schemeClr>
              </a:solidFill>
              <a:latin typeface="Noto Sans TC Medium" panose="020B0600000000000000" pitchFamily="34" charset="-120"/>
              <a:ea typeface="Noto Sans TC Medium"/>
              <a:cs typeface="Noto Sans SemBd" panose="020B0702040504020204" pitchFamily="34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B2DD6A-549E-4815-8F40-2E20D6793C5B}"/>
              </a:ext>
            </a:extLst>
          </p:cNvPr>
          <p:cNvSpPr txBox="1"/>
          <p:nvPr/>
        </p:nvSpPr>
        <p:spPr>
          <a:xfrm>
            <a:off x="1304816" y="58147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問題與解方</a:t>
            </a:r>
          </a:p>
        </p:txBody>
      </p:sp>
      <p:pic>
        <p:nvPicPr>
          <p:cNvPr id="27" name="圖形 26">
            <a:extLst>
              <a:ext uri="{FF2B5EF4-FFF2-40B4-BE49-F238E27FC236}">
                <a16:creationId xmlns:a16="http://schemas.microsoft.com/office/drawing/2014/main" id="{BC1BD675-F3C1-4222-BFBD-CE1B56F10C9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703" y="6001666"/>
            <a:ext cx="212867" cy="212867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536344B-FCE1-4BAF-BD90-05AEB1F6998F}"/>
              </a:ext>
            </a:extLst>
          </p:cNvPr>
          <p:cNvCxnSpPr>
            <a:cxnSpLocks/>
          </p:cNvCxnSpPr>
          <p:nvPr/>
        </p:nvCxnSpPr>
        <p:spPr>
          <a:xfrm>
            <a:off x="4474545" y="3676587"/>
            <a:ext cx="0" cy="349183"/>
          </a:xfrm>
          <a:prstGeom prst="line">
            <a:avLst/>
          </a:prstGeom>
          <a:ln w="76200">
            <a:solidFill>
              <a:srgbClr val="EF6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42878E1-0E5B-4C36-96C0-B807ACBCD45C}"/>
              </a:ext>
            </a:extLst>
          </p:cNvPr>
          <p:cNvCxnSpPr>
            <a:cxnSpLocks/>
          </p:cNvCxnSpPr>
          <p:nvPr/>
        </p:nvCxnSpPr>
        <p:spPr>
          <a:xfrm>
            <a:off x="4482602" y="2588521"/>
            <a:ext cx="0" cy="369145"/>
          </a:xfrm>
          <a:prstGeom prst="line">
            <a:avLst/>
          </a:prstGeom>
          <a:ln w="76200">
            <a:solidFill>
              <a:srgbClr val="FFA8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8FA6976-5806-40C2-9EE6-40C32473B520}"/>
              </a:ext>
            </a:extLst>
          </p:cNvPr>
          <p:cNvCxnSpPr>
            <a:cxnSpLocks/>
          </p:cNvCxnSpPr>
          <p:nvPr/>
        </p:nvCxnSpPr>
        <p:spPr>
          <a:xfrm>
            <a:off x="4474545" y="4810741"/>
            <a:ext cx="0" cy="408190"/>
          </a:xfrm>
          <a:prstGeom prst="line">
            <a:avLst/>
          </a:prstGeom>
          <a:ln w="76200">
            <a:solidFill>
              <a:srgbClr val="0594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D9DBD6-B249-4543-9C82-176A4C9D3495}"/>
              </a:ext>
            </a:extLst>
          </p:cNvPr>
          <p:cNvSpPr txBox="1"/>
          <p:nvPr/>
        </p:nvSpPr>
        <p:spPr>
          <a:xfrm>
            <a:off x="3541326" y="24946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A826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前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611916-46BE-408B-9B23-A8AB6B6535B8}"/>
              </a:ext>
            </a:extLst>
          </p:cNvPr>
          <p:cNvSpPr txBox="1"/>
          <p:nvPr/>
        </p:nvSpPr>
        <p:spPr>
          <a:xfrm>
            <a:off x="3541326" y="355879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中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4551E6C-9DBF-43EA-9611-3837990AE17A}"/>
              </a:ext>
            </a:extLst>
          </p:cNvPr>
          <p:cNvSpPr txBox="1"/>
          <p:nvPr/>
        </p:nvSpPr>
        <p:spPr>
          <a:xfrm>
            <a:off x="3541326" y="47224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5944F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後</a:t>
            </a:r>
          </a:p>
        </p:txBody>
      </p:sp>
      <p:sp>
        <p:nvSpPr>
          <p:cNvPr id="11" name="左中括弧 10">
            <a:extLst>
              <a:ext uri="{FF2B5EF4-FFF2-40B4-BE49-F238E27FC236}">
                <a16:creationId xmlns:a16="http://schemas.microsoft.com/office/drawing/2014/main" id="{E419F9E5-E570-4DCD-B0C6-A86A9CB0846D}"/>
              </a:ext>
            </a:extLst>
          </p:cNvPr>
          <p:cNvSpPr/>
          <p:nvPr/>
        </p:nvSpPr>
        <p:spPr>
          <a:xfrm>
            <a:off x="3300045" y="2542506"/>
            <a:ext cx="83236" cy="2832206"/>
          </a:xfrm>
          <a:prstGeom prst="leftBracket">
            <a:avLst>
              <a:gd name="adj" fmla="val 42009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4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959400" y="3047200"/>
            <a:ext cx="1027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TW"/>
              <a:t>敏捷的開發過程，讓我們省下了很多不必要的麻煩！</a:t>
            </a:r>
            <a:endParaRPr/>
          </a:p>
        </p:txBody>
      </p:sp>
      <p:pic>
        <p:nvPicPr>
          <p:cNvPr id="2050" name="Picture 2" descr="深入淺出「敏捷軟體開發：Scrum」(上). 一、前言| by Kai Chen | Medium">
            <a:extLst>
              <a:ext uri="{FF2B5EF4-FFF2-40B4-BE49-F238E27FC236}">
                <a16:creationId xmlns:a16="http://schemas.microsoft.com/office/drawing/2014/main" id="{A2AA55CC-B25B-49EF-975E-BA8E707F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1FAAD36-C2E0-491F-A66D-1903074F43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FDED94-F172-4469-84E8-37A326835565}"/>
              </a:ext>
            </a:extLst>
          </p:cNvPr>
          <p:cNvGrpSpPr/>
          <p:nvPr/>
        </p:nvGrpSpPr>
        <p:grpSpPr>
          <a:xfrm>
            <a:off x="1407533" y="3032513"/>
            <a:ext cx="4052460" cy="792974"/>
            <a:chOff x="1078543" y="3826183"/>
            <a:chExt cx="10613958" cy="20769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B809E7A-9156-4EF1-9060-98CBA3D2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43" y="4442777"/>
              <a:ext cx="9574603" cy="146031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22E6B70-797E-4D4E-8847-8AEAC169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2977" y="3826183"/>
              <a:ext cx="609524" cy="609524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2BDF1DD-113F-48C6-B18E-77499DF21B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443221" y="4460214"/>
            <a:ext cx="2204495" cy="43211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514FE1-0231-4806-A37E-0305434744F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327740" y="-1017237"/>
            <a:ext cx="2204495" cy="4321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661770-2C9D-4156-9102-94F7545A840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5810660" y="3144444"/>
            <a:ext cx="2204495" cy="43211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324499-2E84-402D-829F-B70897C3B41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9015638" y="298534"/>
            <a:ext cx="2204495" cy="43211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C10B64-EA66-4FB1-8D13-9C036D2C49F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10648200" y="1664907"/>
            <a:ext cx="2204495" cy="43211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770EF-5DF9-420A-A747-9669E93C49B0}"/>
              </a:ext>
            </a:extLst>
          </p:cNvPr>
          <p:cNvSpPr txBox="1"/>
          <p:nvPr/>
        </p:nvSpPr>
        <p:spPr>
          <a:xfrm>
            <a:off x="1286953" y="4075727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 無 限 可 能</a:t>
            </a:r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4BBCFD55-1323-435E-A259-612A333F63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7274" y="3032512"/>
            <a:ext cx="232719" cy="232719"/>
          </a:xfrm>
          <a:prstGeom prst="rect">
            <a:avLst/>
          </a:prstGeom>
          <a:effectLst>
            <a:glow rad="1041400">
              <a:schemeClr val="accent2">
                <a:satMod val="175000"/>
                <a:alpha val="8000"/>
              </a:schemeClr>
            </a:glow>
            <a:softEdge rad="0"/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0"/>
    </mc:Choice>
    <mc:Fallback xmlns="">
      <p:transition spd="slow" advTm="2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作品介紹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"/>
    </mc:Choice>
    <mc:Fallback xmlns="">
      <p:transition spd="slow" advTm="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9F3982D2-36C3-4A12-97C7-320661105242}"/>
              </a:ext>
            </a:extLst>
          </p:cNvPr>
          <p:cNvSpPr/>
          <p:nvPr/>
        </p:nvSpPr>
        <p:spPr>
          <a:xfrm>
            <a:off x="1063339" y="1125758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2CD0646C-1562-4EF2-9CC0-5DAF6F74D5B7}"/>
              </a:ext>
            </a:extLst>
          </p:cNvPr>
          <p:cNvSpPr/>
          <p:nvPr/>
        </p:nvSpPr>
        <p:spPr>
          <a:xfrm>
            <a:off x="1063339" y="1921875"/>
            <a:ext cx="10518127" cy="532910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F16588-1BA1-4931-8ACF-0108E885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E77B2E-C35D-4CA8-8263-058AF0E019A9}"/>
              </a:ext>
            </a:extLst>
          </p:cNvPr>
          <p:cNvSpPr txBox="1"/>
          <p:nvPr/>
        </p:nvSpPr>
        <p:spPr>
          <a:xfrm>
            <a:off x="4772561" y="207219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A06210-DD28-4294-ABCB-5F3CF8233B46}"/>
              </a:ext>
            </a:extLst>
          </p:cNvPr>
          <p:cNvSpPr txBox="1"/>
          <p:nvPr/>
        </p:nvSpPr>
        <p:spPr>
          <a:xfrm>
            <a:off x="8734682" y="2069668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D2634D-00E6-4264-B3AA-234D7D90D85B}"/>
              </a:ext>
            </a:extLst>
          </p:cNvPr>
          <p:cNvSpPr txBox="1"/>
          <p:nvPr/>
        </p:nvSpPr>
        <p:spPr>
          <a:xfrm>
            <a:off x="1220808" y="207219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0D7FF5-63BD-4A58-93D7-3DC3833FEAFF}"/>
              </a:ext>
            </a:extLst>
          </p:cNvPr>
          <p:cNvSpPr txBox="1"/>
          <p:nvPr/>
        </p:nvSpPr>
        <p:spPr>
          <a:xfrm>
            <a:off x="4772561" y="128458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缺乏長期、累加性性向分析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2934F1-1C24-44B5-8EE0-2E54283E47BA}"/>
              </a:ext>
            </a:extLst>
          </p:cNvPr>
          <p:cNvSpPr txBox="1"/>
          <p:nvPr/>
        </p:nvSpPr>
        <p:spPr>
          <a:xfrm>
            <a:off x="1220808" y="128424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無系統性檔案整理輔助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CBF86B-51C2-4293-B0E4-EF6242590A3D}"/>
              </a:ext>
            </a:extLst>
          </p:cNvPr>
          <p:cNvSpPr txBox="1"/>
          <p:nvPr/>
        </p:nvSpPr>
        <p:spPr>
          <a:xfrm>
            <a:off x="8729403" y="128458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資料複雜，花費大量時間搜尋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49B59-73D6-4754-959D-4DF3C22C50E5}"/>
              </a:ext>
            </a:extLst>
          </p:cNvPr>
          <p:cNvSpPr txBox="1"/>
          <p:nvPr/>
        </p:nvSpPr>
        <p:spPr>
          <a:xfrm>
            <a:off x="2117558" y="57687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F56834-E0CE-418A-B107-701F04C39975}"/>
              </a:ext>
            </a:extLst>
          </p:cNvPr>
          <p:cNvSpPr txBox="1"/>
          <p:nvPr/>
        </p:nvSpPr>
        <p:spPr>
          <a:xfrm>
            <a:off x="5674086" y="576877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儀表板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B4DE11-8499-423B-9A06-A4D0F28121F3}"/>
              </a:ext>
            </a:extLst>
          </p:cNvPr>
          <p:cNvSpPr txBox="1"/>
          <p:nvPr/>
        </p:nvSpPr>
        <p:spPr>
          <a:xfrm>
            <a:off x="9428625" y="57687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探索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23F60E2-5DF5-431F-8EF0-946CBF3BB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14" y="2779179"/>
            <a:ext cx="1381828" cy="272822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32DF170-4611-4D98-A860-FFD0F8720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48" y="2779179"/>
            <a:ext cx="1381828" cy="27282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13B7DA6-6C75-41E5-AD81-7C014EC44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67" y="2779179"/>
            <a:ext cx="1381828" cy="272822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A785415-1A5D-417C-B77F-7F0861678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22" y="3319914"/>
            <a:ext cx="1741441" cy="150524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6CA0EA6-A447-492E-8A58-1D7CDDC3F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21" y="3113982"/>
            <a:ext cx="1853684" cy="1460850"/>
          </a:xfrm>
          <a:prstGeom prst="rect">
            <a:avLst/>
          </a:prstGeom>
        </p:spPr>
      </p:pic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EB1763D7-7A93-446E-8320-AE02E243B020}"/>
              </a:ext>
            </a:extLst>
          </p:cNvPr>
          <p:cNvSpPr/>
          <p:nvPr/>
        </p:nvSpPr>
        <p:spPr>
          <a:xfrm>
            <a:off x="610535" y="917517"/>
            <a:ext cx="1507023" cy="2873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竟品未解決問題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90DF4E7-BAB2-4DE9-A8FD-4E1AE6B7E41F}"/>
              </a:ext>
            </a:extLst>
          </p:cNvPr>
          <p:cNvSpPr/>
          <p:nvPr/>
        </p:nvSpPr>
        <p:spPr>
          <a:xfrm>
            <a:off x="610535" y="1817555"/>
            <a:ext cx="1126825" cy="2513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受眾痛點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4598AE-A4F9-49C7-A7F0-D59374EC5D62}"/>
              </a:ext>
            </a:extLst>
          </p:cNvPr>
          <p:cNvSpPr txBox="1"/>
          <p:nvPr/>
        </p:nvSpPr>
        <p:spPr>
          <a:xfrm>
            <a:off x="1348116" y="630352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紀錄參與活動內容與心得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976A69A-D744-43AE-8BA1-A2958A33386A}"/>
              </a:ext>
            </a:extLst>
          </p:cNvPr>
          <p:cNvSpPr txBox="1"/>
          <p:nvPr/>
        </p:nvSpPr>
        <p:spPr>
          <a:xfrm>
            <a:off x="4977745" y="630352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系統分析能力與推薦學類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ECE8794-1310-4D83-859D-1A808636EFF9}"/>
              </a:ext>
            </a:extLst>
          </p:cNvPr>
          <p:cNvSpPr txBox="1"/>
          <p:nvPr/>
        </p:nvSpPr>
        <p:spPr>
          <a:xfrm>
            <a:off x="8835973" y="630352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根據分析結果推薦活動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69"/>
    </mc:Choice>
    <mc:Fallback xmlns="">
      <p:transition spd="slow" advTm="2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7571303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整體專案過程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專案流程總覽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151532C-2D0C-4B82-87DF-217AC0215E0C}"/>
              </a:ext>
            </a:extLst>
          </p:cNvPr>
          <p:cNvGrpSpPr/>
          <p:nvPr/>
        </p:nvGrpSpPr>
        <p:grpSpPr>
          <a:xfrm>
            <a:off x="636552" y="5118905"/>
            <a:ext cx="3430254" cy="566687"/>
            <a:chOff x="245533" y="3145656"/>
            <a:chExt cx="3430254" cy="566687"/>
          </a:xfrm>
        </p:grpSpPr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9B59BDFA-3206-460B-B125-A94353513E28}"/>
                </a:ext>
              </a:extLst>
            </p:cNvPr>
            <p:cNvSpPr/>
            <p:nvPr/>
          </p:nvSpPr>
          <p:spPr>
            <a:xfrm>
              <a:off x="245533" y="3145656"/>
              <a:ext cx="335280" cy="566687"/>
            </a:xfrm>
            <a:prstGeom prst="roundRect">
              <a:avLst>
                <a:gd name="adj" fmla="val 15543"/>
              </a:avLst>
            </a:prstGeom>
            <a:solidFill>
              <a:srgbClr val="FFA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6006AA8E-D191-4BAB-B864-D7B15903CB44}"/>
                </a:ext>
              </a:extLst>
            </p:cNvPr>
            <p:cNvSpPr/>
            <p:nvPr/>
          </p:nvSpPr>
          <p:spPr>
            <a:xfrm>
              <a:off x="670194" y="3145656"/>
              <a:ext cx="2408531" cy="566687"/>
            </a:xfrm>
            <a:prstGeom prst="roundRect">
              <a:avLst>
                <a:gd name="adj" fmla="val 1738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61B2BDED-D0DF-45FA-90F3-092F42E3ADB2}"/>
                </a:ext>
              </a:extLst>
            </p:cNvPr>
            <p:cNvSpPr/>
            <p:nvPr/>
          </p:nvSpPr>
          <p:spPr>
            <a:xfrm>
              <a:off x="3168106" y="3145656"/>
              <a:ext cx="507681" cy="566687"/>
            </a:xfrm>
            <a:prstGeom prst="roundRect">
              <a:avLst>
                <a:gd name="adj" fmla="val 15543"/>
              </a:avLst>
            </a:prstGeom>
            <a:solidFill>
              <a:srgbClr val="059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F0879CED-BEF4-4D5A-96DC-6F663F226673}"/>
              </a:ext>
            </a:extLst>
          </p:cNvPr>
          <p:cNvGrpSpPr/>
          <p:nvPr/>
        </p:nvGrpSpPr>
        <p:grpSpPr>
          <a:xfrm>
            <a:off x="4304029" y="5118905"/>
            <a:ext cx="3430254" cy="566687"/>
            <a:chOff x="245533" y="3145656"/>
            <a:chExt cx="3430254" cy="566687"/>
          </a:xfrm>
        </p:grpSpPr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72C42C14-D27B-45FC-A3E6-CCDA14F3381C}"/>
                </a:ext>
              </a:extLst>
            </p:cNvPr>
            <p:cNvSpPr/>
            <p:nvPr/>
          </p:nvSpPr>
          <p:spPr>
            <a:xfrm>
              <a:off x="245533" y="3145656"/>
              <a:ext cx="335280" cy="566687"/>
            </a:xfrm>
            <a:prstGeom prst="roundRect">
              <a:avLst>
                <a:gd name="adj" fmla="val 15543"/>
              </a:avLst>
            </a:prstGeom>
            <a:solidFill>
              <a:srgbClr val="FFA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: 圓角 78">
              <a:extLst>
                <a:ext uri="{FF2B5EF4-FFF2-40B4-BE49-F238E27FC236}">
                  <a16:creationId xmlns:a16="http://schemas.microsoft.com/office/drawing/2014/main" id="{8D1AFD03-0AA5-444D-A345-6E92DB0EA82E}"/>
                </a:ext>
              </a:extLst>
            </p:cNvPr>
            <p:cNvSpPr/>
            <p:nvPr/>
          </p:nvSpPr>
          <p:spPr>
            <a:xfrm>
              <a:off x="670194" y="3145656"/>
              <a:ext cx="2408531" cy="566687"/>
            </a:xfrm>
            <a:prstGeom prst="roundRect">
              <a:avLst>
                <a:gd name="adj" fmla="val 1738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8EA71FEE-AA14-415F-82BB-B1865A210800}"/>
                </a:ext>
              </a:extLst>
            </p:cNvPr>
            <p:cNvSpPr/>
            <p:nvPr/>
          </p:nvSpPr>
          <p:spPr>
            <a:xfrm>
              <a:off x="3168106" y="3145656"/>
              <a:ext cx="507681" cy="566687"/>
            </a:xfrm>
            <a:prstGeom prst="roundRect">
              <a:avLst>
                <a:gd name="adj" fmla="val 15543"/>
              </a:avLst>
            </a:prstGeom>
            <a:solidFill>
              <a:srgbClr val="059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9849F3A9-91EC-40CA-BF74-4D6F8F20BF89}"/>
              </a:ext>
            </a:extLst>
          </p:cNvPr>
          <p:cNvGrpSpPr/>
          <p:nvPr/>
        </p:nvGrpSpPr>
        <p:grpSpPr>
          <a:xfrm>
            <a:off x="8049243" y="5118904"/>
            <a:ext cx="3430254" cy="566687"/>
            <a:chOff x="245533" y="3145656"/>
            <a:chExt cx="3430254" cy="566687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C0A9E87E-660D-4958-BE1A-14F0E27E8DB0}"/>
                </a:ext>
              </a:extLst>
            </p:cNvPr>
            <p:cNvSpPr/>
            <p:nvPr/>
          </p:nvSpPr>
          <p:spPr>
            <a:xfrm>
              <a:off x="245533" y="3145656"/>
              <a:ext cx="335280" cy="566687"/>
            </a:xfrm>
            <a:prstGeom prst="roundRect">
              <a:avLst>
                <a:gd name="adj" fmla="val 15543"/>
              </a:avLst>
            </a:prstGeom>
            <a:solidFill>
              <a:srgbClr val="FFA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23750C29-FEF0-4412-AD73-F6077AB5DAA1}"/>
                </a:ext>
              </a:extLst>
            </p:cNvPr>
            <p:cNvSpPr/>
            <p:nvPr/>
          </p:nvSpPr>
          <p:spPr>
            <a:xfrm>
              <a:off x="670194" y="3145656"/>
              <a:ext cx="2408531" cy="566687"/>
            </a:xfrm>
            <a:prstGeom prst="roundRect">
              <a:avLst>
                <a:gd name="adj" fmla="val 1738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EE576B06-44E5-44C6-A1BA-A60190B7B6D8}"/>
                </a:ext>
              </a:extLst>
            </p:cNvPr>
            <p:cNvSpPr/>
            <p:nvPr/>
          </p:nvSpPr>
          <p:spPr>
            <a:xfrm>
              <a:off x="3168106" y="3145656"/>
              <a:ext cx="507681" cy="566687"/>
            </a:xfrm>
            <a:prstGeom prst="roundRect">
              <a:avLst>
                <a:gd name="adj" fmla="val 15543"/>
              </a:avLst>
            </a:prstGeom>
            <a:solidFill>
              <a:srgbClr val="0594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2D98330-0DE5-4520-A62A-528DA5DF26F6}"/>
              </a:ext>
            </a:extLst>
          </p:cNvPr>
          <p:cNvSpPr txBox="1"/>
          <p:nvPr/>
        </p:nvSpPr>
        <p:spPr>
          <a:xfrm>
            <a:off x="58031" y="5048304"/>
            <a:ext cx="583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Jul. </a:t>
            </a:r>
          </a:p>
          <a:p>
            <a:pPr algn="ctr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08</a:t>
            </a:r>
            <a:endParaRPr lang="zh-TW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9C25A6E-A4DC-41F6-B986-C4205E77363C}"/>
              </a:ext>
            </a:extLst>
          </p:cNvPr>
          <p:cNvSpPr txBox="1"/>
          <p:nvPr/>
        </p:nvSpPr>
        <p:spPr>
          <a:xfrm>
            <a:off x="1826176" y="600947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0B9C2DD-39B0-405A-8360-7DDB3A9CE8CB}"/>
              </a:ext>
            </a:extLst>
          </p:cNvPr>
          <p:cNvSpPr txBox="1"/>
          <p:nvPr/>
        </p:nvSpPr>
        <p:spPr>
          <a:xfrm>
            <a:off x="4478381" y="6009476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/ 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學類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 / 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7B2DC5E-0FBD-4E1F-90BA-52AB19B07FFC}"/>
              </a:ext>
            </a:extLst>
          </p:cNvPr>
          <p:cNvSpPr txBox="1"/>
          <p:nvPr/>
        </p:nvSpPr>
        <p:spPr>
          <a:xfrm>
            <a:off x="8970283" y="60094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功能改良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173E11E-DB7D-49E5-A6CA-F2CDB076CDC5}"/>
              </a:ext>
            </a:extLst>
          </p:cNvPr>
          <p:cNvSpPr txBox="1"/>
          <p:nvPr/>
        </p:nvSpPr>
        <p:spPr>
          <a:xfrm>
            <a:off x="11517479" y="5048304"/>
            <a:ext cx="67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Sep. </a:t>
            </a:r>
          </a:p>
          <a:p>
            <a:pPr algn="ctr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26</a:t>
            </a:r>
            <a:endParaRPr lang="zh-TW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D6322569-CD7D-4ADD-BF88-02ABA3F2B1A1}"/>
              </a:ext>
            </a:extLst>
          </p:cNvPr>
          <p:cNvSpPr txBox="1"/>
          <p:nvPr/>
        </p:nvSpPr>
        <p:spPr>
          <a:xfrm>
            <a:off x="1347598" y="4363128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SemBd" panose="020B0702040504020204" pitchFamily="34"/>
              </a:rPr>
              <a:t>Sprint 1</a:t>
            </a:r>
            <a:endParaRPr lang="zh-TW" altLang="en-US" sz="3200" dirty="0">
              <a:ln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434F64D-837B-4B04-A070-1E7E166C6E94}"/>
              </a:ext>
            </a:extLst>
          </p:cNvPr>
          <p:cNvSpPr txBox="1"/>
          <p:nvPr/>
        </p:nvSpPr>
        <p:spPr>
          <a:xfrm>
            <a:off x="5142023" y="4363128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SemBd" panose="020B0702040504020204" pitchFamily="34"/>
              </a:rPr>
              <a:t>Sprint 2</a:t>
            </a:r>
            <a:endParaRPr lang="zh-TW" altLang="en-US" sz="3200" dirty="0">
              <a:ln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E966F967-A414-433C-AE76-F3FBDFE1FF06}"/>
              </a:ext>
            </a:extLst>
          </p:cNvPr>
          <p:cNvSpPr txBox="1"/>
          <p:nvPr/>
        </p:nvSpPr>
        <p:spPr>
          <a:xfrm>
            <a:off x="8936448" y="4363128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SemBd" panose="020B0702040504020204" pitchFamily="34"/>
              </a:rPr>
              <a:t>Sprint 3</a:t>
            </a:r>
            <a:endParaRPr lang="zh-TW" altLang="en-US" sz="3200" dirty="0">
              <a:ln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01" name="圖片 7">
            <a:extLst>
              <a:ext uri="{FF2B5EF4-FFF2-40B4-BE49-F238E27FC236}">
                <a16:creationId xmlns:a16="http://schemas.microsoft.com/office/drawing/2014/main" id="{93900C05-2A8B-4A83-A6D7-6A6BA9525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9527" y="1223084"/>
            <a:ext cx="2152535" cy="1632234"/>
          </a:xfrm>
        </p:spPr>
      </p:pic>
      <p:pic>
        <p:nvPicPr>
          <p:cNvPr id="102" name="圖片 9">
            <a:extLst>
              <a:ext uri="{FF2B5EF4-FFF2-40B4-BE49-F238E27FC236}">
                <a16:creationId xmlns:a16="http://schemas.microsoft.com/office/drawing/2014/main" id="{C1E7B8AE-C75D-4B29-8513-A8088B1C5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543" y="1932301"/>
            <a:ext cx="1253266" cy="2052861"/>
          </a:xfrm>
          <a:prstGeom prst="rect">
            <a:avLst/>
          </a:prstGeom>
        </p:spPr>
      </p:pic>
      <p:pic>
        <p:nvPicPr>
          <p:cNvPr id="103" name="圖片 10">
            <a:extLst>
              <a:ext uri="{FF2B5EF4-FFF2-40B4-BE49-F238E27FC236}">
                <a16:creationId xmlns:a16="http://schemas.microsoft.com/office/drawing/2014/main" id="{A9AB5A6F-F484-423B-B7AE-74938288A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269" y="1559687"/>
            <a:ext cx="1208441" cy="1620331"/>
          </a:xfrm>
          <a:prstGeom prst="rect">
            <a:avLst/>
          </a:prstGeom>
        </p:spPr>
      </p:pic>
      <p:pic>
        <p:nvPicPr>
          <p:cNvPr id="104" name="圖片 11">
            <a:extLst>
              <a:ext uri="{FF2B5EF4-FFF2-40B4-BE49-F238E27FC236}">
                <a16:creationId xmlns:a16="http://schemas.microsoft.com/office/drawing/2014/main" id="{BEB6B90C-9221-4A23-A1D5-D16659B7D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908" y="2350918"/>
            <a:ext cx="1156169" cy="1812661"/>
          </a:xfrm>
          <a:prstGeom prst="rect">
            <a:avLst/>
          </a:prstGeom>
        </p:spPr>
      </p:pic>
      <p:pic>
        <p:nvPicPr>
          <p:cNvPr id="105" name="圖片 5">
            <a:extLst>
              <a:ext uri="{FF2B5EF4-FFF2-40B4-BE49-F238E27FC236}">
                <a16:creationId xmlns:a16="http://schemas.microsoft.com/office/drawing/2014/main" id="{C3836D69-F60A-4418-8885-208CA4803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753" y="1223084"/>
            <a:ext cx="1629465" cy="2685839"/>
          </a:xfrm>
          <a:prstGeom prst="rect">
            <a:avLst/>
          </a:prstGeom>
        </p:spPr>
      </p:pic>
      <p:pic>
        <p:nvPicPr>
          <p:cNvPr id="106" name="圖片 14">
            <a:extLst>
              <a:ext uri="{FF2B5EF4-FFF2-40B4-BE49-F238E27FC236}">
                <a16:creationId xmlns:a16="http://schemas.microsoft.com/office/drawing/2014/main" id="{A0A31957-7D04-4283-BA6F-217CE4D85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988" y="1546968"/>
            <a:ext cx="1371587" cy="2508399"/>
          </a:xfrm>
          <a:prstGeom prst="rect">
            <a:avLst/>
          </a:prstGeom>
        </p:spPr>
      </p:pic>
      <p:pic>
        <p:nvPicPr>
          <p:cNvPr id="107" name="圖片 16">
            <a:extLst>
              <a:ext uri="{FF2B5EF4-FFF2-40B4-BE49-F238E27FC236}">
                <a16:creationId xmlns:a16="http://schemas.microsoft.com/office/drawing/2014/main" id="{D89E3501-AD86-4916-885A-8BEF035CB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2457" y="1341261"/>
            <a:ext cx="1345210" cy="2631362"/>
          </a:xfrm>
          <a:prstGeom prst="rect">
            <a:avLst/>
          </a:prstGeom>
        </p:spPr>
      </p:pic>
      <p:pic>
        <p:nvPicPr>
          <p:cNvPr id="108" name="圖片 17">
            <a:extLst>
              <a:ext uri="{FF2B5EF4-FFF2-40B4-BE49-F238E27FC236}">
                <a16:creationId xmlns:a16="http://schemas.microsoft.com/office/drawing/2014/main" id="{B94A124B-DABF-495C-8E8C-CBB175D220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5062" y="1553789"/>
            <a:ext cx="1442253" cy="26097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C2345A-11D1-4D11-A19D-0EC4F13BD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5026" y="1546968"/>
            <a:ext cx="3283444" cy="250839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7773"/>
      </p:ext>
    </p:extLst>
  </p:cSld>
  <p:clrMapOvr>
    <a:masterClrMapping/>
  </p:clrMapOvr>
  <p:transition spd="slow" advTm="328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團隊分工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1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"/>
    </mc:Choice>
    <mc:Fallback xmlns="">
      <p:transition spd="slow" advTm="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團隊分工</a:t>
            </a:r>
          </a:p>
        </p:txBody>
      </p:sp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AD8E64CE-D916-416F-9675-C3B884AA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99" y="1585276"/>
            <a:ext cx="1499784" cy="1499784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3469620-9B6E-487C-9300-13DABC5B0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47" y="1674515"/>
            <a:ext cx="1506798" cy="1506798"/>
          </a:xfrm>
          <a:prstGeom prst="rect">
            <a:avLst/>
          </a:prstGeom>
        </p:spPr>
      </p:pic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381206E2-E364-431C-83FD-C315068F7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44" y="1793700"/>
            <a:ext cx="1445232" cy="1445232"/>
          </a:xfrm>
          <a:prstGeom prst="rect">
            <a:avLst/>
          </a:prstGeom>
        </p:spPr>
      </p:pic>
      <p:pic>
        <p:nvPicPr>
          <p:cNvPr id="21" name="內容版面配置區 7">
            <a:extLst>
              <a:ext uri="{FF2B5EF4-FFF2-40B4-BE49-F238E27FC236}">
                <a16:creationId xmlns:a16="http://schemas.microsoft.com/office/drawing/2014/main" id="{75DFA541-0EC9-475C-9561-0F4B8CEE3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3" y="1732133"/>
            <a:ext cx="1506798" cy="150679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973C1A3-F0F0-442B-B16A-3E998688F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94" y="1770768"/>
            <a:ext cx="1506798" cy="1506798"/>
          </a:xfrm>
          <a:prstGeom prst="rect">
            <a:avLst/>
          </a:prstGeom>
        </p:spPr>
      </p:pic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4229B455-7607-495F-B6D0-BC9F54E48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46" y="1681529"/>
            <a:ext cx="1499784" cy="1499784"/>
          </a:xfrm>
          <a:prstGeom prst="rect">
            <a:avLst/>
          </a:prstGeom>
        </p:spPr>
      </p:pic>
      <p:pic>
        <p:nvPicPr>
          <p:cNvPr id="27" name="內容版面配置區 4">
            <a:extLst>
              <a:ext uri="{FF2B5EF4-FFF2-40B4-BE49-F238E27FC236}">
                <a16:creationId xmlns:a16="http://schemas.microsoft.com/office/drawing/2014/main" id="{FA32B0D2-B653-4EF7-884E-FACC6C89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93" y="1777782"/>
            <a:ext cx="1499784" cy="149978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BC250D-51F2-4EE3-BD31-9E42E60D3EE3}"/>
              </a:ext>
            </a:extLst>
          </p:cNvPr>
          <p:cNvSpPr txBox="1"/>
          <p:nvPr/>
        </p:nvSpPr>
        <p:spPr>
          <a:xfrm>
            <a:off x="905121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需求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BB928C-A433-4215-9660-E9FAC6EDCF48}"/>
              </a:ext>
            </a:extLst>
          </p:cNvPr>
          <p:cNvSpPr txBox="1"/>
          <p:nvPr/>
        </p:nvSpPr>
        <p:spPr>
          <a:xfrm>
            <a:off x="3784405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設計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D1574A9-4A37-463D-8379-2C137ACB9C40}"/>
              </a:ext>
            </a:extLst>
          </p:cNvPr>
          <p:cNvSpPr txBox="1"/>
          <p:nvPr/>
        </p:nvSpPr>
        <p:spPr>
          <a:xfrm>
            <a:off x="9860680" y="3602846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NLP</a:t>
            </a:r>
            <a:endParaRPr lang="zh-TW" altLang="en-US" sz="24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8F5C97-2FA0-43CA-AE1C-900C8E059DFF}"/>
              </a:ext>
            </a:extLst>
          </p:cNvPr>
          <p:cNvSpPr txBox="1"/>
          <p:nvPr/>
        </p:nvSpPr>
        <p:spPr>
          <a:xfrm>
            <a:off x="6802867" y="36028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系統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016B02-2A82-4A02-AE60-1B37135A5684}"/>
              </a:ext>
            </a:extLst>
          </p:cNvPr>
          <p:cNvSpPr txBox="1"/>
          <p:nvPr/>
        </p:nvSpPr>
        <p:spPr>
          <a:xfrm>
            <a:off x="1566162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1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D457D1-1AAE-449D-A90D-505D8C4836FA}"/>
              </a:ext>
            </a:extLst>
          </p:cNvPr>
          <p:cNvSpPr txBox="1"/>
          <p:nvPr/>
        </p:nvSpPr>
        <p:spPr>
          <a:xfrm>
            <a:off x="4481658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1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89ACC65-63E9-431F-AC29-FABB73214EC3}"/>
              </a:ext>
            </a:extLst>
          </p:cNvPr>
          <p:cNvSpPr txBox="1"/>
          <p:nvPr/>
        </p:nvSpPr>
        <p:spPr>
          <a:xfrm>
            <a:off x="7552254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3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69E9643-5B39-4C03-A5E0-73E3EDBDF6D9}"/>
              </a:ext>
            </a:extLst>
          </p:cNvPr>
          <p:cNvSpPr txBox="1"/>
          <p:nvPr/>
        </p:nvSpPr>
        <p:spPr>
          <a:xfrm>
            <a:off x="10547395" y="373358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2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位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0CFE2D9-F410-4E01-B94E-788C53C1C0B8}"/>
              </a:ext>
            </a:extLst>
          </p:cNvPr>
          <p:cNvSpPr txBox="1"/>
          <p:nvPr/>
        </p:nvSpPr>
        <p:spPr>
          <a:xfrm>
            <a:off x="812763" y="4468639"/>
            <a:ext cx="1858201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需求調查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Noto Sans SemBd" panose="020B0702040504020204" pitchFamily="34"/>
            </a:endParaRPr>
          </a:p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訪談事項處理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FD62909-FA44-4C50-8142-7ECC099FAFCE}"/>
              </a:ext>
            </a:extLst>
          </p:cNvPr>
          <p:cNvSpPr txBox="1"/>
          <p:nvPr/>
        </p:nvSpPr>
        <p:spPr>
          <a:xfrm>
            <a:off x="3465644" y="4468639"/>
            <a:ext cx="1607171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UI/UX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 設計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564C3D5-8ECA-4CD0-8A52-2858E5F96516}"/>
              </a:ext>
            </a:extLst>
          </p:cNvPr>
          <p:cNvSpPr txBox="1"/>
          <p:nvPr/>
        </p:nvSpPr>
        <p:spPr>
          <a:xfrm>
            <a:off x="6072972" y="4468639"/>
            <a:ext cx="2512226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前後端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/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資料庫開發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E3B5700-1D7F-425E-A50B-37EFD20252EE}"/>
              </a:ext>
            </a:extLst>
          </p:cNvPr>
          <p:cNvSpPr txBox="1"/>
          <p:nvPr/>
        </p:nvSpPr>
        <p:spPr>
          <a:xfrm>
            <a:off x="9078244" y="4468639"/>
            <a:ext cx="255069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訓練、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部署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推薦模型</a:t>
            </a:r>
          </a:p>
        </p:txBody>
      </p:sp>
    </p:spTree>
    <p:extLst>
      <p:ext uri="{BB962C8B-B14F-4D97-AF65-F5344CB8AC3E}">
        <p14:creationId xmlns:p14="http://schemas.microsoft.com/office/powerpoint/2010/main" val="24520743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7625</TotalTime>
  <Words>2140</Words>
  <Application>Microsoft Office PowerPoint</Application>
  <PresentationFormat>Widescreen</PresentationFormat>
  <Paragraphs>288</Paragraphs>
  <Slides>31</Slides>
  <Notes>29</Notes>
  <HiddenSlides>8</HiddenSlides>
  <MMClips>23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Noto Sans Light</vt:lpstr>
      <vt:lpstr>Noto Sans SemBd</vt:lpstr>
      <vt:lpstr>Noto Sans TC</vt:lpstr>
      <vt:lpstr>Noto Sans TC Black</vt:lpstr>
      <vt:lpstr>Noto Sans TC Medium</vt:lpstr>
      <vt:lpstr>新細明體</vt:lpstr>
      <vt:lpstr>Arial</vt:lpstr>
      <vt:lpstr>Calibri</vt:lpstr>
      <vt:lpstr>Calibri Light</vt:lpstr>
      <vt:lpstr>Times New Roman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作品簡介</vt:lpstr>
      <vt:lpstr>PowerPoint Presentation</vt:lpstr>
      <vt:lpstr>專案流程總覽</vt:lpstr>
      <vt:lpstr>PowerPoint Presentation</vt:lpstr>
      <vt:lpstr>團隊分工</vt:lpstr>
      <vt:lpstr>團隊分工</vt:lpstr>
      <vt:lpstr>團隊分工</vt:lpstr>
      <vt:lpstr>PowerPoint Presentation</vt:lpstr>
      <vt:lpstr>開發前：確認需求</vt:lpstr>
      <vt:lpstr>開發前：Sprint Planning</vt:lpstr>
      <vt:lpstr>PowerPoint Presentation</vt:lpstr>
      <vt:lpstr>開發中：每週會議</vt:lpstr>
      <vt:lpstr>開發中：每日會議</vt:lpstr>
      <vt:lpstr>開發中：開發組任務</vt:lpstr>
      <vt:lpstr>開發中： Kan-Ban追蹤開發進度</vt:lpstr>
      <vt:lpstr>開發中：開發工具及CICD</vt:lpstr>
      <vt:lpstr>開發中：開發工具及CICD</vt:lpstr>
      <vt:lpstr>PowerPoint Presentation</vt:lpstr>
      <vt:lpstr>開發後：Review Meeting</vt:lpstr>
      <vt:lpstr>開發後：持續調查需求</vt:lpstr>
      <vt:lpstr>開發後：使用者測試</vt:lpstr>
      <vt:lpstr>KANO測試結果</vt:lpstr>
      <vt:lpstr>PowerPoint Presentation</vt:lpstr>
      <vt:lpstr>利用daily scrum降低資訊不對稱</vt:lpstr>
      <vt:lpstr>針對訪談結果調整開發項目</vt:lpstr>
      <vt:lpstr>敏捷的開發過程，讓我們省下了很多不必要的麻煩！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小漓 葉</cp:lastModifiedBy>
  <cp:revision>163</cp:revision>
  <dcterms:created xsi:type="dcterms:W3CDTF">2021-10-05T16:48:24Z</dcterms:created>
  <dcterms:modified xsi:type="dcterms:W3CDTF">2022-02-08T00:03:53Z</dcterms:modified>
</cp:coreProperties>
</file>